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0" r:id="rId7"/>
    <p:sldId id="297" r:id="rId8"/>
    <p:sldId id="328" r:id="rId9"/>
    <p:sldId id="329" r:id="rId10"/>
    <p:sldId id="330" r:id="rId11"/>
    <p:sldId id="298" r:id="rId12"/>
    <p:sldId id="331" r:id="rId13"/>
    <p:sldId id="332" r:id="rId14"/>
    <p:sldId id="317" r:id="rId15"/>
    <p:sldId id="333" r:id="rId16"/>
    <p:sldId id="334" r:id="rId17"/>
    <p:sldId id="320" r:id="rId18"/>
    <p:sldId id="276" r:id="rId19"/>
    <p:sldId id="277" r:id="rId20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7" autoAdjust="0"/>
  </p:normalViewPr>
  <p:slideViewPr>
    <p:cSldViewPr snapToGrid="0" showGuides="1">
      <p:cViewPr>
        <p:scale>
          <a:sx n="81" d="100"/>
          <a:sy n="81" d="100"/>
        </p:scale>
        <p:origin x="75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9EE4BA-7D74-44C8-B0E5-BCA1317D75D3}" type="datetime1">
              <a:rPr lang="bg-BG" noProof="1" smtClean="0">
                <a:latin typeface="Arial" panose="020B0604020202020204" pitchFamily="34" charset="0"/>
              </a:rPr>
              <a:t>1.12.2021 г.</a:t>
            </a:fld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bg-BG" noProof="1" smtClean="0">
                <a:latin typeface="Arial" panose="020B0604020202020204" pitchFamily="34" charset="0"/>
              </a:rPr>
              <a:t>‹#›</a:t>
            </a:fld>
            <a:endParaRPr lang="bg-BG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2F37F7-F814-408F-9705-47D1F9F73703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bg-BG" noProof="1" dirty="0" smtClean="0"/>
              <a:pPr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b="1" i="1">
                <a:latin typeface="Arial" pitchFamily="34" charset="0"/>
                <a:cs typeface="Arial" pitchFamily="34" charset="0"/>
              </a:rPr>
              <a:t>ЗАБЕЛЕЖКА:</a:t>
            </a:r>
          </a:p>
          <a:p>
            <a:pPr rtl="0"/>
            <a:r>
              <a:rPr lang="bg-BG" i="1">
                <a:latin typeface="Arial" pitchFamily="34" charset="0"/>
                <a:cs typeface="Arial" pitchFamily="34" charset="0"/>
              </a:rPr>
              <a:t>За да промените изображението на този слайд, изберете картината и я изтрийте. След това щракнете върху иконата "Картини" в контейнера, за да вмъкнете собствено изображение.</a:t>
            </a: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160171B-F3D2-486C-B2EC-CF0EA990B3F1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AB21D-C28C-4429-9AD0-A7B146050E10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FDB2D-2BB6-4689-A5D2-DAE003723743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A1432-F52B-4BEA-A7E3-8E411EDCF41F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аво съединение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аво съединение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9CF83A-638B-41DD-8321-EC1BCA90AD90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аво съединение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о съединение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аво съединение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аво съединение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аво съединение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аво съединение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авоъгъл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>
                <a:latin typeface="Arial" panose="020B0604020202020204" pitchFamily="34" charset="0"/>
              </a:endParaRPr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аво съединение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аво съединение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7D479-BEFC-4C9B-A2AE-31BD87015DDB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6B890-8D32-4AE4-9475-2B9E55A94D4D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6F61F-931F-4556-B62F-E2859B2EEC17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F3936-B3FB-4C0B-8472-372CE259CC74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25378-2336-4913-A138-541148FC64D5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64F43-D8AC-448D-930D-6427EF6BDD46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  <a:p>
            <a:pPr lvl="5" rtl="0"/>
            <a:r>
              <a:rPr lang="bg-BG" noProof="1"/>
              <a:t>Шесто ниво</a:t>
            </a:r>
          </a:p>
          <a:p>
            <a:pPr lvl="6" rtl="0"/>
            <a:r>
              <a:rPr lang="bg-BG" noProof="1"/>
              <a:t>Седмо ниво</a:t>
            </a:r>
          </a:p>
          <a:p>
            <a:pPr lvl="7" rtl="0"/>
            <a:r>
              <a:rPr lang="bg-BG" noProof="1"/>
              <a:t>Осмо ниво</a:t>
            </a:r>
          </a:p>
          <a:p>
            <a:pPr lvl="8" rtl="0"/>
            <a:r>
              <a:rPr lang="bg-BG" noProof="1"/>
              <a:t>Девето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0B7C95F-4E04-4BF7-870D-12ED619D6012}" type="datetime1">
              <a:rPr lang="bg-BG" noProof="1" dirty="0" smtClean="0"/>
              <a:t>1.12.2021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bg-BG" noProof="1" dirty="0" smtClean="0"/>
              <a:pPr/>
              <a:t>‹#›</a:t>
            </a:fld>
            <a:endParaRPr lang="bg-BG" noProof="1"/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аво съединение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аво съединение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953980" y="2305112"/>
            <a:ext cx="6158020" cy="2219691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25000"/>
              </a:lnSpc>
            </a:pPr>
            <a:r>
              <a:rPr lang="ru-RU" sz="2800" spc="300" noProof="1"/>
              <a:t>специализирани софтуерни средства за създаване </a:t>
            </a:r>
            <a:br>
              <a:rPr lang="ru-RU" sz="2800" spc="300" noProof="1"/>
            </a:br>
            <a:r>
              <a:rPr lang="ru-RU" sz="2800" spc="300" noProof="1"/>
              <a:t>на уеб сайтове</a:t>
            </a: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972391F-2D2A-4A50-8604-42E05797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29" y="1310656"/>
            <a:ext cx="4208604" cy="4208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651F38-173A-463A-AF19-796430E0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HTML</a:t>
            </a:r>
            <a:r>
              <a:rPr lang="bg-BG" dirty="0"/>
              <a:t> шаблони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56EAF4BD-92F3-4F8A-AAB0-183D14B9B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337"/>
          <a:stretch/>
        </p:blipFill>
        <p:spPr>
          <a:xfrm>
            <a:off x="2222179" y="4773507"/>
            <a:ext cx="7746124" cy="2008293"/>
          </a:xfrm>
          <a:noFill/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8446E93-44E6-4382-A492-3060CEF01713}"/>
              </a:ext>
            </a:extLst>
          </p:cNvPr>
          <p:cNvSpPr txBox="1"/>
          <p:nvPr/>
        </p:nvSpPr>
        <p:spPr>
          <a:xfrm>
            <a:off x="1019908" y="1303274"/>
            <a:ext cx="10065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уеб страница,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многократно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множество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колонтитул;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съдържателна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(текст, изображения, видео и др.);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менюта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долен колонтитул.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WYSIWYG редактор и HTML шаблон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HTML код.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3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88E039-A4B2-471B-AA55-BE42218B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err="1"/>
              <a:t>Авторски</a:t>
            </a:r>
            <a:r>
              <a:rPr lang="ru-RU" sz="2400" dirty="0"/>
              <a:t> права и </a:t>
            </a:r>
            <a:r>
              <a:rPr lang="ru-RU" sz="2400" dirty="0" err="1"/>
              <a:t>лицензи</a:t>
            </a:r>
            <a:r>
              <a:rPr lang="ru-RU" sz="2400" dirty="0"/>
              <a:t> при </a:t>
            </a:r>
            <a:r>
              <a:rPr lang="ru-RU" sz="2400" dirty="0" err="1"/>
              <a:t>използване</a:t>
            </a:r>
            <a:r>
              <a:rPr lang="ru-RU" sz="2400" dirty="0"/>
              <a:t> на HTML </a:t>
            </a:r>
            <a:r>
              <a:rPr lang="ru-RU" sz="2400" dirty="0" err="1"/>
              <a:t>редактори</a:t>
            </a:r>
            <a:r>
              <a:rPr lang="ru-RU" sz="2400" dirty="0"/>
              <a:t> и </a:t>
            </a:r>
            <a:r>
              <a:rPr lang="ru-RU" sz="2400" dirty="0" err="1"/>
              <a:t>шаблони</a:t>
            </a:r>
            <a:endParaRPr lang="en-US" sz="2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3D2DDCD-E311-437C-8814-6F7F8083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с определен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Криейтив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Комънс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(Creative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Творчески общности е набор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 права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даден HTML шаблон, най-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секция, наречена Правила и условия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Условия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Service).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автора на HTML шаблона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услуга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04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A4C8CC-3F06-47CB-AC0D-4C6B4EC2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34124C61-4760-4A5A-892D-AB1274705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7048" y="1826133"/>
            <a:ext cx="5261320" cy="3384994"/>
          </a:xfr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250139A-2037-4221-AE4B-B755CC3A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475613"/>
            <a:ext cx="4914900" cy="4226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1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19D677-501B-4E29-BBAC-6492878F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Контейнер за съдържание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EDF90E97-469A-49D3-9DFB-93786F8C5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928240"/>
            <a:ext cx="9982200" cy="3915919"/>
          </a:xfrm>
          <a:noFill/>
        </p:spPr>
      </p:pic>
    </p:spTree>
    <p:extLst>
      <p:ext uri="{BB962C8B-B14F-4D97-AF65-F5344CB8AC3E}">
        <p14:creationId xmlns:p14="http://schemas.microsoft.com/office/powerpoint/2010/main" val="40499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30609E-9906-434A-8468-FBD15818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72C4D6C-66C4-4732-9CA3-FDA7461B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97" y="2537460"/>
            <a:ext cx="10128656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B9DB28-111E-4C20-8F17-CB07325B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bg-BG" kern="1200" noProof="1"/>
              <a:t>Въпроси и  упражнения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0DFA916-14D2-4FEC-ACE4-5C400920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76" y="1600200"/>
            <a:ext cx="928324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4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DE3E96-9DA9-47E3-A843-622E9F5D0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bg-BG"/>
              <a:t>Източник: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0C04DFFA-576E-447E-8CE9-1F58FA0AAD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2898" b="22898"/>
          <a:stretch/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6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3F3035-ADB9-4BF0-AD43-690B56C2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bg-BG" kern="1200" noProof="1">
                <a:latin typeface="Times New Roman" panose="02020603050405020304" pitchFamily="18" charset="0"/>
                <a:ea typeface="+mj-ea"/>
                <a:cs typeface="+mj-cs"/>
              </a:rPr>
              <a:t>Компетентности като очаквани резултати от обучението: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1B6E6AE-CA4B-402E-8EE6-3470657E0AA6}"/>
              </a:ext>
            </a:extLst>
          </p:cNvPr>
          <p:cNvSpPr txBox="1"/>
          <p:nvPr/>
        </p:nvSpPr>
        <p:spPr>
          <a:xfrm>
            <a:off x="1104900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kern="1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 редактори и средства за разработка на уеб сайт;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kern="1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 готови шаблони и форми;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kern="1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Обяснява и спазва различните типове права и лицензи по отношение на използваните шаблони.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A0F0724D-6193-45B1-8A47-889372E9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70" y="1694168"/>
            <a:ext cx="6430912" cy="385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">
            <a:extLst>
              <a:ext uri="{FF2B5EF4-FFF2-40B4-BE49-F238E27FC236}">
                <a16:creationId xmlns:a16="http://schemas.microsoft.com/office/drawing/2014/main" id="{82DB0EB9-86A8-4016-A092-588DB24B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Задача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289C724-BB09-456C-971E-D50B5673E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87" y="2094160"/>
            <a:ext cx="9506025" cy="15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06636E7B-27F5-41DB-B6F6-1ABE36CC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0782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bg-BG" kern="1200" noProof="1">
                <a:latin typeface="Times New Roman" panose="02020603050405020304" pitchFamily="18" charset="0"/>
                <a:ea typeface="+mj-ea"/>
                <a:cs typeface="+mj-cs"/>
              </a:rPr>
              <a:t>HTML редактори и приставки 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A20E427-A326-4A36-B667-0C85BD06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73" y="1600199"/>
            <a:ext cx="4142415" cy="4571999"/>
          </a:xfrm>
          <a:prstGeom prst="rect">
            <a:avLst/>
          </a:prstGeom>
          <a:noFill/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CB38804-937E-4FA3-B100-36721B0DC65C}"/>
              </a:ext>
            </a:extLst>
          </p:cNvPr>
          <p:cNvSpPr txBox="1"/>
          <p:nvPr/>
        </p:nvSpPr>
        <p:spPr>
          <a:xfrm>
            <a:off x="5526923" y="1600198"/>
            <a:ext cx="5558659" cy="457199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bg-BG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Създаването и редактирането на уеб страници, базирани на езика HTML, може да се извърши чрез HTML редактори и HTML приставки.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bg-BG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HTML редакторите са предназначени за създаване на уеб страници. Въпреки че уеб страниците, базирани на HTML, могат да бъдат написани с всеки текстов редактор.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bg-BG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HTML редакторите предлагат удобство и допълнителна функционалност, например структуриране на кода, възможност за тестване на страницата в различни браузъри и при различни разделителни способности, форматиране на съдържанието или добавяне на мултимедийни файлове само с влачене.</a:t>
            </a:r>
          </a:p>
        </p:txBody>
      </p:sp>
    </p:spTree>
    <p:extLst>
      <p:ext uri="{BB962C8B-B14F-4D97-AF65-F5344CB8AC3E}">
        <p14:creationId xmlns:p14="http://schemas.microsoft.com/office/powerpoint/2010/main" val="380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42C29B4-85BA-4C48-8DA0-9BBF5300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</a:t>
            </a:r>
            <a:r>
              <a:rPr lang="en-US" dirty="0"/>
              <a:t>HTML </a:t>
            </a:r>
            <a:r>
              <a:rPr lang="bg-BG" dirty="0"/>
              <a:t>редактори 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1656B29-9DFE-4A41-8E0A-EBB4E5637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422400"/>
            <a:ext cx="9980681" cy="49599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Графични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 WYSIWYG (What You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You Get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предоставят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автора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интерпретираща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асоциират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външни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интерпретация на HTML кода.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делят на: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кода,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интерфейса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кода,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предварителен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смесен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кода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из­ползват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вмъкване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мултимедийно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добавя­не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менюта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хипервръзки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B685061-C32A-4C3A-B886-F7C792C5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7320"/>
            <a:ext cx="9980682" cy="1096962"/>
          </a:xfrm>
        </p:spPr>
        <p:txBody>
          <a:bodyPr/>
          <a:lstStyle/>
          <a:p>
            <a:r>
              <a:rPr lang="en-US" dirty="0"/>
              <a:t>WYSIWYG </a:t>
            </a:r>
            <a:r>
              <a:rPr lang="bg-BG" dirty="0"/>
              <a:t>редактори - уеб приложения: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C49292D-6CF2-4D22-837C-C16BC9192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Google Sites             Site123.com</a:t>
            </a:r>
          </a:p>
          <a:p>
            <a:pPr marL="0" indent="0">
              <a:buNone/>
            </a:pPr>
            <a:r>
              <a:rPr lang="en-US" dirty="0" err="1"/>
              <a:t>Webnode</a:t>
            </a:r>
            <a:r>
              <a:rPr lang="en-US" dirty="0"/>
              <a:t>                  Squarespace</a:t>
            </a:r>
          </a:p>
          <a:p>
            <a:pPr marL="0" indent="0">
              <a:buNone/>
            </a:pPr>
            <a:r>
              <a:rPr lang="en-US" dirty="0"/>
              <a:t>Weebly                      </a:t>
            </a:r>
            <a:r>
              <a:rPr lang="en-US" dirty="0" err="1"/>
              <a:t>Jimdo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Wix</a:t>
            </a:r>
            <a:r>
              <a:rPr lang="en-US" dirty="0"/>
              <a:t>                            WordPress.com</a:t>
            </a:r>
          </a:p>
          <a:p>
            <a:pPr marL="0" indent="0">
              <a:buNone/>
            </a:pPr>
            <a:r>
              <a:rPr lang="en-US" dirty="0" err="1"/>
              <a:t>Simplesite</a:t>
            </a:r>
            <a:r>
              <a:rPr lang="en-US" dirty="0"/>
              <a:t>                 Drupal</a:t>
            </a:r>
            <a:endParaRPr lang="bg-BG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02F9F63-C14B-494E-8231-AF4F0A28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45" y="1447803"/>
            <a:ext cx="3320431" cy="1290817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CDE4B571-1C43-4860-8C66-E3E02CEF9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7" y="4174393"/>
            <a:ext cx="4320004" cy="1653752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63749BD5-36E5-4508-8164-45909B0E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20" y="3202474"/>
            <a:ext cx="3524250" cy="1123950"/>
          </a:xfrm>
          <a:prstGeom prst="rect">
            <a:avLst/>
          </a:prstGeom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310B1B4F-D66A-4BA2-AD88-46D5955A2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164" y="4790279"/>
            <a:ext cx="4935359" cy="11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18A52BC-7095-4647-AA36-A9A11284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09563"/>
            <a:ext cx="9980682" cy="1096962"/>
          </a:xfrm>
        </p:spPr>
        <p:txBody>
          <a:bodyPr/>
          <a:lstStyle/>
          <a:p>
            <a:r>
              <a:rPr lang="ru-RU" dirty="0"/>
              <a:t>WYSIWYG </a:t>
            </a:r>
            <a:r>
              <a:rPr lang="ru-RU" dirty="0" err="1"/>
              <a:t>редактори</a:t>
            </a:r>
            <a:r>
              <a:rPr lang="ru-RU" dirty="0"/>
              <a:t> - </a:t>
            </a:r>
            <a:r>
              <a:rPr lang="ru-RU" dirty="0" err="1"/>
              <a:t>самостоятелни</a:t>
            </a:r>
            <a:r>
              <a:rPr lang="ru-RU" dirty="0"/>
              <a:t> </a:t>
            </a:r>
            <a:r>
              <a:rPr lang="ru-RU" dirty="0" err="1"/>
              <a:t>инсталационни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</a:t>
            </a:r>
            <a:br>
              <a:rPr lang="ru-RU" dirty="0"/>
            </a:b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CA48C834-EB0E-4942-9161-1B5DF07CF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8462" y="4222893"/>
            <a:ext cx="2143125" cy="2143125"/>
          </a:xfrm>
          <a:prstGeom prst="rect">
            <a:avLst/>
          </a:prstGeom>
        </p:spPr>
      </p:pic>
      <p:sp>
        <p:nvSpPr>
          <p:cNvPr id="5" name="Контейнер за съдържание 3">
            <a:extLst>
              <a:ext uri="{FF2B5EF4-FFF2-40B4-BE49-F238E27FC236}">
                <a16:creationId xmlns:a16="http://schemas.microsoft.com/office/drawing/2014/main" id="{ADD1ED93-599B-4A2B-99D6-456E43716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0368" y="1483058"/>
            <a:ext cx="4914900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Amaya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openElement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KompoZer               SeaMonkey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RocketCake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WebSite X5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CoffeeCup               Dreamweaver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Google Web Designer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4D4372D2-E605-4FA8-A9BB-3696D3B2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8" y="4222894"/>
            <a:ext cx="2647950" cy="217170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CB8CF3DF-3723-4D99-A75D-EABBE6B80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948" y="4222892"/>
            <a:ext cx="2143125" cy="2143125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7EACFA52-B1AE-4C36-B3BC-069FBD14B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035" y="1406525"/>
            <a:ext cx="4674899" cy="264178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82448A7E-B7E4-4BFB-A49D-54EF74542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434" y="4222892"/>
            <a:ext cx="2857500" cy="2143125"/>
          </a:xfrm>
          <a:prstGeom prst="rect">
            <a:avLst/>
          </a:prstGeom>
          <a:ln>
            <a:solidFill>
              <a:srgbClr val="3D3DA5"/>
            </a:solidFill>
          </a:ln>
        </p:spPr>
      </p:pic>
    </p:spTree>
    <p:extLst>
      <p:ext uri="{BB962C8B-B14F-4D97-AF65-F5344CB8AC3E}">
        <p14:creationId xmlns:p14="http://schemas.microsoft.com/office/powerpoint/2010/main" val="23943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CE23DA-0F81-407E-9881-02063C51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93E73DD6-D055-4FF6-829E-4503B2586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463566"/>
            <a:ext cx="9980681" cy="45719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bg-BG" dirty="0"/>
              <a:t>Б) </a:t>
            </a:r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редактори, в които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кодът се пише в явен текст.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Notepad                   Repl.it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Notepad++               Komodo Edit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Sublime Text            CoffeeCup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Visual Studio      Eclipse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NetBeans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Studio 3</a:t>
            </a:r>
          </a:p>
          <a:p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4FB0173-317F-4430-908E-45CC43B5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83" y="1912883"/>
            <a:ext cx="5939038" cy="47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46E4C89-C74D-45EC-AAF8-C5E635DB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Задача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ADA1C5E-EBE2-486F-ADA4-6CE3D8D1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89760"/>
            <a:ext cx="9982200" cy="399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адемична литература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9_TF03431380_Win32" id="{6EEA96F3-08C7-4435-8175-822B95C4E997}" vid="{7D5D2471-B2B2-4D3F-AE51-85A4ED33BAD5}"/>
    </a:ext>
  </a:extLst>
</a:theme>
</file>

<file path=ppt/theme/theme2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605</Words>
  <Application>Microsoft Office PowerPoint</Application>
  <PresentationFormat>Широк екран</PresentationFormat>
  <Paragraphs>55</Paragraphs>
  <Slides>16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Академична литература 16 x 9</vt:lpstr>
      <vt:lpstr>специализирани софтуерни средства за създаване  на уеб сайтове</vt:lpstr>
      <vt:lpstr>Компетентности като очаквани резултати от обучението:</vt:lpstr>
      <vt:lpstr>Задача </vt:lpstr>
      <vt:lpstr>HTML редактори и приставки </vt:lpstr>
      <vt:lpstr>Видове HTML редактори  </vt:lpstr>
      <vt:lpstr>WYSIWYG редактори - уеб приложения: </vt:lpstr>
      <vt:lpstr>WYSIWYG редактори - самостоятелни инсталационни програми: </vt:lpstr>
      <vt:lpstr>Презентация на PowerPoint</vt:lpstr>
      <vt:lpstr>Задача</vt:lpstr>
      <vt:lpstr>HTML шаблони</vt:lpstr>
      <vt:lpstr>Авторски права и лицензи при използване на HTML редактори и шаблони</vt:lpstr>
      <vt:lpstr>Презентация на PowerPoint</vt:lpstr>
      <vt:lpstr>Презентация на PowerPoint</vt:lpstr>
      <vt:lpstr>Задача:</vt:lpstr>
      <vt:lpstr>Въпроси и  упражнения</vt:lpstr>
      <vt:lpstr>Източник: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 и управление на софтуерен проект. Рискове и роли.</dc:title>
  <dc:creator>Татяна Л. Гергова</dc:creator>
  <cp:lastModifiedBy>Татяна Л. Гергова</cp:lastModifiedBy>
  <cp:revision>18</cp:revision>
  <dcterms:created xsi:type="dcterms:W3CDTF">2021-10-11T15:41:23Z</dcterms:created>
  <dcterms:modified xsi:type="dcterms:W3CDTF">2021-12-01T21:14:03Z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