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69" r:id="rId7"/>
    <p:sldId id="283" r:id="rId8"/>
    <p:sldId id="284" r:id="rId9"/>
    <p:sldId id="270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76" r:id="rId26"/>
    <p:sldId id="277" r:id="rId27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9EE4BA-7D74-44C8-B0E5-BCA1317D75D3}" type="datetime1">
              <a:rPr lang="bg-BG" noProof="1" smtClean="0">
                <a:latin typeface="Arial" panose="020B0604020202020204" pitchFamily="34" charset="0"/>
              </a:rPr>
              <a:t>1.11.2021 г.</a:t>
            </a:fld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bg-BG" noProof="1" smtClean="0">
                <a:latin typeface="Arial" panose="020B0604020202020204" pitchFamily="34" charset="0"/>
              </a:rPr>
              <a:t>‹#›</a:t>
            </a:fld>
            <a:endParaRPr lang="bg-BG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2F37F7-F814-408F-9705-47D1F9F73703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1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bg-BG" noProof="1" dirty="0" smtClean="0"/>
              <a:pPr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b="1" i="1">
                <a:latin typeface="Arial" pitchFamily="34" charset="0"/>
                <a:cs typeface="Arial" pitchFamily="34" charset="0"/>
              </a:rPr>
              <a:t>ЗАБЕЛЕЖКА:</a:t>
            </a:r>
          </a:p>
          <a:p>
            <a:pPr rtl="0"/>
            <a:r>
              <a:rPr lang="bg-BG" i="1">
                <a:latin typeface="Arial" pitchFamily="34" charset="0"/>
                <a:cs typeface="Arial" pitchFamily="34" charset="0"/>
              </a:rPr>
              <a:t>За да промените изображението на този слайд, изберете картината и я изтрийте. След това щракнете върху иконата "Картини" в контейнера, за да вмъкнете собствено изображение.</a:t>
            </a:r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160171B-F3D2-486C-B2EC-CF0EA990B3F1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AB21D-C28C-4429-9AD0-A7B146050E10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FDB2D-2BB6-4689-A5D2-DAE003723743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EA1432-F52B-4BEA-A7E3-8E411EDCF41F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аво съединение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аво съединение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9CF83A-638B-41DD-8321-EC1BCA90AD90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ен слайд с карт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  <p:grpSp>
        <p:nvGrpSpPr>
          <p:cNvPr id="14" name="Гру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аво съединение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аво съединение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аво съединение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аво съединение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авоъгъл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аво съединение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аво съединение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авоъгъл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>
                <a:latin typeface="Arial" panose="020B0604020202020204" pitchFamily="34" charset="0"/>
              </a:endParaRPr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аво съединение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аво съединение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7D479-BEFC-4C9B-A2AE-31BD87015DDB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6B890-8D32-4AE4-9475-2B9E55A94D4D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56F61F-931F-4556-B62F-E2859B2EEC17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5F3936-B3FB-4C0B-8472-372CE259CC74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25378-2336-4913-A138-541148FC64D5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564F43-D8AC-448D-930D-6427EF6BDD46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  <a:p>
            <a:pPr lvl="5" rtl="0"/>
            <a:r>
              <a:rPr lang="bg-BG" noProof="1"/>
              <a:t>Шесто ниво</a:t>
            </a:r>
          </a:p>
          <a:p>
            <a:pPr lvl="6" rtl="0"/>
            <a:r>
              <a:rPr lang="bg-BG" noProof="1"/>
              <a:t>Седмо ниво</a:t>
            </a:r>
          </a:p>
          <a:p>
            <a:pPr lvl="7" rtl="0"/>
            <a:r>
              <a:rPr lang="bg-BG" noProof="1"/>
              <a:t>Осмо ниво</a:t>
            </a:r>
          </a:p>
          <a:p>
            <a:pPr lvl="8" rtl="0"/>
            <a:r>
              <a:rPr lang="bg-BG" noProof="1"/>
              <a:t>Девето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0B7C95F-4E04-4BF7-870D-12ED619D6012}" type="datetime1">
              <a:rPr lang="bg-BG" noProof="1" dirty="0" smtClean="0"/>
              <a:t>1.11.2021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bg-BG" noProof="1" dirty="0" smtClean="0"/>
              <a:pPr/>
              <a:t>‹#›</a:t>
            </a:fld>
            <a:endParaRPr lang="bg-BG" noProof="1"/>
          </a:p>
        </p:txBody>
      </p:sp>
      <p:grpSp>
        <p:nvGrpSpPr>
          <p:cNvPr id="15" name="Гру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аво съединение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аво съединение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&#1064;&#1077;&#1089;&#1090;&#1090;&#1077;_&#1084;&#1080;&#1089;&#1083;&#1077;&#1097;&#1080;_&#1096;&#1072;&#1087;&#1082;&#1080;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g.psychologyinstructor.com/metodt-scamper-instrument-za-razreshavane-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iorities.bg/principat-na-pareto-ili-osnovata-na-teorijata-za-elitit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ovavizia.com/swot-anali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ru-RU" noProof="1"/>
              <a:t>ЕКИПНА И ГРУПОВА РАБОТА. ТЕХНИКИ И МЕТОДИ</a:t>
            </a:r>
            <a:endParaRPr lang="bg-BG" noProof="1"/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3972391F-2D2A-4A50-8604-42E05797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29" y="1310656"/>
            <a:ext cx="4208604" cy="4208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7C73721-E92F-44DA-ACF3-F5E0D8D3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Логическа рамка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BA03198-E037-4F0A-84A8-7E9BA54C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84" y="2532862"/>
            <a:ext cx="9251631" cy="4325138"/>
          </a:xfrm>
          <a:prstGeom prst="rect">
            <a:avLst/>
          </a:prstGeom>
          <a:noFill/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3F67D2A0-B394-4DD9-A7A5-A6486AB2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84" y="1368836"/>
            <a:ext cx="9251631" cy="12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97ABE2-E16C-439E-8DFF-77C16ED4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bg-BG" dirty="0"/>
              <a:t>Задача:</a:t>
            </a:r>
            <a:endParaRPr lang="en-US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69966B1-80CE-4B36-8194-8D54B2CF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00200"/>
            <a:ext cx="3989069" cy="4572000"/>
          </a:xfrm>
          <a:prstGeom prst="rect">
            <a:avLst/>
          </a:prstGeom>
          <a:noFill/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80EDCE1-0E55-4C20-B75E-40AC02603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565" y="3313387"/>
            <a:ext cx="52482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C36CD70-1CB1-4F39-9BDD-8C44D0C0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Задача</a:t>
            </a: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96F90674-A7C0-46D9-9F47-E5F699AEA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2625948"/>
            <a:ext cx="9982200" cy="2520504"/>
          </a:xfrm>
          <a:noFill/>
        </p:spPr>
      </p:pic>
    </p:spTree>
    <p:extLst>
      <p:ext uri="{BB962C8B-B14F-4D97-AF65-F5344CB8AC3E}">
        <p14:creationId xmlns:p14="http://schemas.microsoft.com/office/powerpoint/2010/main" val="417769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EF4186B-AE7F-4362-9E1F-AB699941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Комуникация в екип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442C2C5-CF99-42DF-A455-031985385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4" y="1600200"/>
            <a:ext cx="7088372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4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F11CE4-2EF2-41DE-B6EE-AA712CA6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594AE0B-2250-4CB5-A3BA-E5D651A4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927193"/>
            <a:ext cx="9982200" cy="391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3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3AE713-F5D7-469C-A842-7EE69D24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1BF47F6-3D7E-46DB-A97B-91FE7E615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55" y="61273"/>
            <a:ext cx="7620000" cy="674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3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ADCD533-C16C-41B0-B7BC-E20AF79F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3C571E6F-E840-4652-85FC-B8C9584F4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59" y="2427890"/>
            <a:ext cx="9980682" cy="18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A30F3D-3211-4892-86E6-D7380BF6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Ефективност и ефикасност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AA519D9-EB97-493E-A022-77D329F1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858" y="1402672"/>
            <a:ext cx="6400827" cy="510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0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7F7DD4C-B9DD-4245-9D54-692F46C0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82FC1FE-A39F-4459-880C-88214620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61" y="1355915"/>
            <a:ext cx="5995776" cy="523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5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93FD64E-A8AA-4394-B71F-9F5F3FD4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Задача: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EE3DEE6-EB98-4EC4-92B8-11A34EC8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76215"/>
            <a:ext cx="9982200" cy="2819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4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bg-BG" kern="1200" noProof="1"/>
              <a:t>Използване на различни техники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EE2C4AE-CD4C-465C-933C-8AD86C046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96015"/>
            <a:ext cx="9980681" cy="259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“Киплинг”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бърза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даден проблем, ситуация или задача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ъгъла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шест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Кой? </a:t>
            </a:r>
            <a:r>
              <a:rPr lang="ru-RU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Къде</a:t>
            </a:r>
            <a:r>
              <a:rPr lang="ru-RU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</a:t>
            </a:r>
            <a:r>
              <a:rPr lang="ru-RU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Кога? Как?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5W1H,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съставят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What? Who?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+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= 5W1H.</a:t>
            </a: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A065E23-45EA-4554-BBB9-5FD0DCB4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74" y="3855457"/>
            <a:ext cx="9535332" cy="27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06A1C82-515C-4C5B-8B3A-0B7AF799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Проектно задание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5BBD2CB-CC54-4BE9-8601-C994FE34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55" y="1600200"/>
            <a:ext cx="7464489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8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3C43D29-797E-42DB-A6BA-F34B2399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C4BAF4E-CE7C-4C76-A0DF-4C415E02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2417379"/>
            <a:ext cx="9922752" cy="20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B9DB28-111E-4C20-8F17-CB07325B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Въпроси и упражнения:</a:t>
            </a: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0F8D9D61-6BB5-48C4-A3DB-03718500C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1"/>
          <a:stretch/>
        </p:blipFill>
        <p:spPr>
          <a:xfrm>
            <a:off x="1803042" y="1723696"/>
            <a:ext cx="8585916" cy="4448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4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DE3E96-9DA9-47E3-A843-622E9F5D0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bg-BG" dirty="0"/>
              <a:t>Източник: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0C04DFFA-576E-447E-8CE9-1F58FA0AAD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8174434" y="1310656"/>
            <a:ext cx="2824194" cy="4208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6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E0BEC5E-35A6-4531-BDB7-C1147850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71508"/>
            <a:ext cx="9980682" cy="1096962"/>
          </a:xfrm>
        </p:spPr>
        <p:txBody>
          <a:bodyPr/>
          <a:lstStyle/>
          <a:p>
            <a:r>
              <a:rPr lang="bg-BG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Диаграма на </a:t>
            </a:r>
            <a:r>
              <a:rPr lang="bg-BG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Ишикава</a:t>
            </a:r>
            <a:br>
              <a:rPr lang="bg-BG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3AD0219-5799-4083-AAA6-F00ADACB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46" y="1391924"/>
            <a:ext cx="4914900" cy="3034950"/>
          </a:xfrm>
          <a:prstGeom prst="rect">
            <a:avLst/>
          </a:prstGeom>
          <a:noFill/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1A4CDB0-6547-46DA-A6CA-40F798F66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98360"/>
            <a:ext cx="4914900" cy="3238130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установяване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 за даден проблем.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хоризонталната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ос. 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подпричини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декомпозирани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т.н. на много нива.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метода си,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Ишикава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изхождал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причините за всяко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 “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М”.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EF53AFB9-B7A6-40D7-9253-12BD11AD210C}"/>
              </a:ext>
            </a:extLst>
          </p:cNvPr>
          <p:cNvSpPr txBox="1"/>
          <p:nvPr/>
        </p:nvSpPr>
        <p:spPr>
          <a:xfrm>
            <a:off x="1007246" y="4450328"/>
            <a:ext cx="101786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необходимо е да се определят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взаимовръзките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анализираното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изделие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дадената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операция;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производителността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изпълняваната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операция;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изменение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дадена операция;</a:t>
            </a:r>
          </a:p>
          <a:p>
            <a:pPr algn="just"/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достоверно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разпознаване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грешки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въздействията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обратно.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0478BA-A884-412E-ABCC-23C61567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Мозъчна атака</a:t>
            </a: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EC155AA0-196E-4F13-A885-B59A97495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" r="2" b="3250"/>
          <a:stretch/>
        </p:blipFill>
        <p:spPr>
          <a:xfrm>
            <a:off x="1104900" y="1600200"/>
            <a:ext cx="9982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3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18F35E-AFCF-4662-BB9A-27F8A921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Шестте мислещи шапки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FDB778F-F031-43B5-A881-3F7E37CD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34" y="1388627"/>
            <a:ext cx="8061435" cy="5381008"/>
          </a:xfrm>
          <a:prstGeom prst="rect">
            <a:avLst/>
          </a:prstGeom>
          <a:noFill/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447AE29-175E-4091-A77C-71F930DAC789}"/>
              </a:ext>
            </a:extLst>
          </p:cNvPr>
          <p:cNvSpPr txBox="1"/>
          <p:nvPr/>
        </p:nvSpPr>
        <p:spPr>
          <a:xfrm>
            <a:off x="10131972" y="6001407"/>
            <a:ext cx="19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Описание</a:t>
            </a:r>
            <a:endParaRPr lang="bg-BG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6BE3849-4799-4195-A2E2-9AED9E0B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bg-BG" dirty="0"/>
              <a:t>Метод </a:t>
            </a:r>
            <a:r>
              <a:rPr lang="bg-BG" dirty="0" err="1"/>
              <a:t>Скампер</a:t>
            </a:r>
            <a:endParaRPr lang="en-US" dirty="0"/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9ACC94D9-EF01-4182-BCFA-F4F126B7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88059"/>
            <a:ext cx="6909460" cy="3618214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F84A95C4-0916-48EB-8457-C3E745B0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912" y="1671856"/>
            <a:ext cx="2854669" cy="3634417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54460082-22A1-43A2-9C72-22F330E90F87}"/>
              </a:ext>
            </a:extLst>
          </p:cNvPr>
          <p:cNvSpPr txBox="1"/>
          <p:nvPr/>
        </p:nvSpPr>
        <p:spPr>
          <a:xfrm>
            <a:off x="8230912" y="5875283"/>
            <a:ext cx="276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Описание</a:t>
            </a:r>
            <a:endParaRPr lang="bg-BG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F6C4C0-4A1D-4E0F-84C6-05AE1ECE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spc="300" dirty="0"/>
              <a:t>Принципът на </a:t>
            </a:r>
            <a:r>
              <a:rPr lang="bg-BG" b="1" spc="300" dirty="0" err="1"/>
              <a:t>Парето</a:t>
            </a:r>
            <a:r>
              <a:rPr lang="bg-BG" b="1" spc="300" dirty="0"/>
              <a:t>             </a:t>
            </a:r>
            <a:r>
              <a:rPr lang="bg-BG" sz="4000" b="1" spc="300" dirty="0">
                <a:solidFill>
                  <a:srgbClr val="FF0000"/>
                </a:solidFill>
              </a:rPr>
              <a:t>80%/20%</a:t>
            </a:r>
            <a:endParaRPr lang="bg-BG" b="1" spc="300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97BC41C-D508-462F-8251-DBD264DF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200"/>
            <a:ext cx="9980683" cy="4572000"/>
          </a:xfrm>
          <a:solidFill>
            <a:schemeClr val="bg2">
              <a:alpha val="76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края на 19 век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италианският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социолог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Вилфредо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Парето,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социологията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– 20“ или „Закон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елита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„Закон на Парето“. То гласи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всяко общество, 20%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произвеждат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от ползите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печалбите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20%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загубите.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глобалната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 на Закона на Парето.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по-микро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мащаб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придаде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значение: „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начинание, 20%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вкараните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проект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допринасят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80%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изходния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целите на Управление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Управление на Риска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По-рядко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срещаните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или „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малък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обикновено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мнозинството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2CEF23F-2C5B-448B-9835-5C74A06556AB}"/>
              </a:ext>
            </a:extLst>
          </p:cNvPr>
          <p:cNvSpPr txBox="1"/>
          <p:nvPr/>
        </p:nvSpPr>
        <p:spPr>
          <a:xfrm>
            <a:off x="9645640" y="5987534"/>
            <a:ext cx="203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Любопитно</a:t>
            </a:r>
            <a:endParaRPr lang="bg-BG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6615FDA-1F6C-49A7-8464-B9939E4E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SWOT-</a:t>
            </a:r>
            <a:r>
              <a:rPr lang="bg-BG" dirty="0"/>
              <a:t>анализ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C81EDBD-52EF-443D-8D63-92A61A29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7576521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Анализът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разглежда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проекта, продукта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Плюсове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силните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става дума за компании,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автоматично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превръщат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плюсове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разглеждат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Ансофф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ПЕСТ анализа.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При анализа на опасности за определен продукт или бизнес много полезен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моделът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Портър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ПЕСТ анализа.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опасности, от своя страна,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помогнат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8B62F70-5ED8-48F5-AEE4-4BD7E1C1E6D9}"/>
              </a:ext>
            </a:extLst>
          </p:cNvPr>
          <p:cNvSpPr txBox="1"/>
          <p:nvPr/>
        </p:nvSpPr>
        <p:spPr>
          <a:xfrm>
            <a:off x="10629537" y="5276626"/>
            <a:ext cx="282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Описание</a:t>
            </a:r>
            <a:endParaRPr lang="bg-BG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60E0D58-EF0F-45D6-BD26-5DE8615D5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49" y="1600200"/>
            <a:ext cx="3188543" cy="16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F41298E-3ADA-4A88-9C71-09B28CE4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bg-BG" dirty="0"/>
              <a:t>План за действие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294A708-994F-47DB-9BED-E215568D8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77"/>
          <a:stretch/>
        </p:blipFill>
        <p:spPr>
          <a:xfrm>
            <a:off x="1103382" y="1288772"/>
            <a:ext cx="9982200" cy="2173136"/>
          </a:xfrm>
          <a:prstGeom prst="rect">
            <a:avLst/>
          </a:prstGeom>
          <a:noFill/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4CD1DD4D-7FD2-4189-A9D0-84816F56F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6" t="9465" r="5186" b="10284"/>
          <a:stretch/>
        </p:blipFill>
        <p:spPr>
          <a:xfrm>
            <a:off x="1166652" y="3481550"/>
            <a:ext cx="5665076" cy="335280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C2CC956-F765-4D9D-A3DF-623E424E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211" y="3481550"/>
            <a:ext cx="44444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адемична литература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79_TF03431380_Win32" id="{6EEA96F3-08C7-4435-8175-822B95C4E997}" vid="{7D5D2471-B2B2-4D3F-AE51-85A4ED33BAD5}"/>
    </a:ext>
  </a:extLst>
</a:theme>
</file>

<file path=ppt/theme/theme2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Академична презентация, дизайн с райе и панделка (широк екран)</Template>
  <TotalTime>343</TotalTime>
  <Words>645</Words>
  <Application>Microsoft Office PowerPoint</Application>
  <PresentationFormat>Широк екран</PresentationFormat>
  <Paragraphs>50</Paragraphs>
  <Slides>23</Slides>
  <Notes>2</Notes>
  <HiddenSlides>1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Академична литература 16 x 9</vt:lpstr>
      <vt:lpstr>ЕКИПНА И ГРУПОВА РАБОТА. ТЕХНИКИ И МЕТОДИ</vt:lpstr>
      <vt:lpstr>Използване на различни техники</vt:lpstr>
      <vt:lpstr>Диаграма на Ишикава </vt:lpstr>
      <vt:lpstr>Мозъчна атака</vt:lpstr>
      <vt:lpstr>Шестте мислещи шапки</vt:lpstr>
      <vt:lpstr>Метод Скампер</vt:lpstr>
      <vt:lpstr>Принципът на Парето             80%/20%</vt:lpstr>
      <vt:lpstr>SWOT-анализ</vt:lpstr>
      <vt:lpstr>План за действие</vt:lpstr>
      <vt:lpstr>Логическа рамка</vt:lpstr>
      <vt:lpstr>Задача:</vt:lpstr>
      <vt:lpstr>Задача</vt:lpstr>
      <vt:lpstr>Комуникация в екип</vt:lpstr>
      <vt:lpstr>Презентация на PowerPoint</vt:lpstr>
      <vt:lpstr>Презентация на PowerPoint</vt:lpstr>
      <vt:lpstr>Задача</vt:lpstr>
      <vt:lpstr>Ефективност и ефикасност</vt:lpstr>
      <vt:lpstr>Презентация на PowerPoint</vt:lpstr>
      <vt:lpstr>Задача:</vt:lpstr>
      <vt:lpstr>Проектно задание</vt:lpstr>
      <vt:lpstr>Задача</vt:lpstr>
      <vt:lpstr>Въпроси и упражнения:</vt:lpstr>
      <vt:lpstr>Източник: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 и управление на софтуерен проект. Рискове и роли.</dc:title>
  <dc:creator>Татяна Л. Гергова</dc:creator>
  <cp:lastModifiedBy>Татяна Л. Гергова</cp:lastModifiedBy>
  <cp:revision>8</cp:revision>
  <dcterms:created xsi:type="dcterms:W3CDTF">2021-10-11T15:41:23Z</dcterms:created>
  <dcterms:modified xsi:type="dcterms:W3CDTF">2021-11-01T11:28:41Z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