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808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322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665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561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709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403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714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85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217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45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85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2FBC6E9-561F-4DFA-A21B-5A8042899C87}" type="datetimeFigureOut">
              <a:rPr lang="bg-BG" smtClean="0"/>
              <a:t>16.2.2021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1227B13-5B8F-4257-AB99-ADEC62E9B7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6808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05.com/article/kakvo-e-white-balance" TargetMode="External"/><Relationship Id="rId2" Type="http://schemas.openxmlformats.org/officeDocument/2006/relationships/hyperlink" Target="https://www.stefanovaart.com/page/white_balance_w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les.anubis-bulvest.com/parents/eReadableOnline" TargetMode="External"/><Relationship Id="rId4" Type="http://schemas.openxmlformats.org/officeDocument/2006/relationships/hyperlink" Target="https://mcpactions.com/bg/image-stabilization-to-get-sharper-shot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t-kozloduy.weebly.com/1055108810801083108610781077108510801077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-ebook.com/index.php/whitebalan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395B078-391E-44EC-B979-E139BC95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503" y="2152535"/>
            <a:ext cx="4336032" cy="17393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114000"/>
              </a:lnSpc>
            </a:pPr>
            <a:r>
              <a:rPr lang="en-US" sz="2600" b="1" dirty="0" err="1">
                <a:solidFill>
                  <a:schemeClr val="tx2"/>
                </a:solidFill>
              </a:rPr>
              <a:t>Цифров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видеозапис</a:t>
            </a:r>
            <a:r>
              <a:rPr lang="en-US" sz="2600" b="1" dirty="0">
                <a:solidFill>
                  <a:schemeClr val="tx2"/>
                </a:solidFill>
              </a:rPr>
              <a:t>. </a:t>
            </a:r>
            <a:r>
              <a:rPr lang="en-US" sz="2600" b="1" dirty="0" err="1">
                <a:solidFill>
                  <a:schemeClr val="tx2"/>
                </a:solidFill>
              </a:rPr>
              <a:t>Цифровизиране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на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аудио-визуална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информация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Картина 3" descr="Картина, която съдържа черен, електроника, камера&#10;&#10;Описанието е генерирано автоматично">
            <a:extLst>
              <a:ext uri="{FF2B5EF4-FFF2-40B4-BE49-F238E27FC236}">
                <a16:creationId xmlns:a16="http://schemas.microsoft.com/office/drawing/2014/main" id="{78FE4020-0E4E-4B3A-BD9A-E5DECB86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319610"/>
            <a:ext cx="6266001" cy="41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A03EE07-DF05-48FB-949A-BD0EB7EC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осветление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FFBCF6F-879A-48E0-894E-0D01FFB2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/>
              <a:t>Естествено - </a:t>
            </a:r>
            <a:r>
              <a:rPr lang="ru-RU" dirty="0" err="1"/>
              <a:t>по-малко</a:t>
            </a:r>
            <a:r>
              <a:rPr lang="ru-RU" dirty="0"/>
              <a:t> </a:t>
            </a:r>
            <a:r>
              <a:rPr lang="ru-RU" dirty="0" err="1"/>
              <a:t>контролирано</a:t>
            </a:r>
            <a:r>
              <a:rPr lang="ru-RU" dirty="0"/>
              <a:t> и </a:t>
            </a:r>
            <a:r>
              <a:rPr lang="ru-RU" dirty="0" err="1"/>
              <a:t>варира</a:t>
            </a:r>
            <a:r>
              <a:rPr lang="ru-RU" dirty="0"/>
              <a:t> </a:t>
            </a:r>
            <a:r>
              <a:rPr lang="ru-RU" dirty="0" err="1"/>
              <a:t>значително</a:t>
            </a:r>
            <a:r>
              <a:rPr lang="ru-RU" dirty="0"/>
              <a:t>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различни</a:t>
            </a:r>
            <a:r>
              <a:rPr lang="ru-RU" dirty="0"/>
              <a:t> условия,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деня</a:t>
            </a:r>
            <a:r>
              <a:rPr lang="ru-RU" dirty="0"/>
              <a:t> и </a:t>
            </a:r>
            <a:r>
              <a:rPr lang="ru-RU" dirty="0" err="1"/>
              <a:t>географско</a:t>
            </a:r>
            <a:r>
              <a:rPr lang="ru-RU" dirty="0"/>
              <a:t> местоположение. Не </a:t>
            </a:r>
            <a:r>
              <a:rPr lang="ru-RU" dirty="0" err="1"/>
              <a:t>изисква</a:t>
            </a:r>
            <a:r>
              <a:rPr lang="ru-RU" dirty="0"/>
              <a:t> </a:t>
            </a:r>
            <a:r>
              <a:rPr lang="ru-RU" dirty="0" err="1"/>
              <a:t>използването</a:t>
            </a:r>
            <a:r>
              <a:rPr lang="ru-RU" dirty="0"/>
              <a:t> на </a:t>
            </a:r>
            <a:r>
              <a:rPr lang="ru-RU" dirty="0" err="1"/>
              <a:t>никакво</a:t>
            </a:r>
            <a:r>
              <a:rPr lang="ru-RU" dirty="0"/>
              <a:t> </a:t>
            </a:r>
            <a:r>
              <a:rPr lang="ru-RU" dirty="0" err="1"/>
              <a:t>допълнително</a:t>
            </a:r>
            <a:r>
              <a:rPr lang="ru-RU" dirty="0"/>
              <a:t> </a:t>
            </a:r>
            <a:r>
              <a:rPr lang="ru-RU" dirty="0" err="1"/>
              <a:t>оборудване</a:t>
            </a:r>
            <a:r>
              <a:rPr lang="ru-RU" dirty="0"/>
              <a:t>.</a:t>
            </a:r>
            <a:endParaRPr lang="bg-BG" dirty="0"/>
          </a:p>
          <a:p>
            <a:pPr algn="just"/>
            <a:r>
              <a:rPr lang="bg-BG" dirty="0"/>
              <a:t>Изкуствено – фотографът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пълен</a:t>
            </a:r>
            <a:r>
              <a:rPr lang="ru-RU" dirty="0"/>
              <a:t> </a:t>
            </a:r>
            <a:r>
              <a:rPr lang="ru-RU" dirty="0" err="1"/>
              <a:t>контрол</a:t>
            </a:r>
            <a:r>
              <a:rPr lang="ru-RU" dirty="0"/>
              <a:t> над </a:t>
            </a:r>
            <a:r>
              <a:rPr lang="ru-RU" dirty="0" err="1"/>
              <a:t>източниците</a:t>
            </a:r>
            <a:r>
              <a:rPr lang="ru-RU" dirty="0"/>
              <a:t> на светлина, </a:t>
            </a:r>
            <a:r>
              <a:rPr lang="ru-RU" dirty="0" err="1"/>
              <a:t>техния</a:t>
            </a:r>
            <a:r>
              <a:rPr lang="ru-RU" dirty="0"/>
              <a:t> </a:t>
            </a:r>
            <a:r>
              <a:rPr lang="ru-RU" dirty="0" err="1"/>
              <a:t>брой</a:t>
            </a:r>
            <a:r>
              <a:rPr lang="ru-RU" dirty="0"/>
              <a:t>, местоположение, </a:t>
            </a:r>
            <a:r>
              <a:rPr lang="ru-RU" dirty="0" err="1"/>
              <a:t>ъгъл</a:t>
            </a:r>
            <a:r>
              <a:rPr lang="ru-RU" dirty="0"/>
              <a:t>, </a:t>
            </a:r>
            <a:r>
              <a:rPr lang="ru-RU" dirty="0" err="1"/>
              <a:t>яркост</a:t>
            </a:r>
            <a:r>
              <a:rPr lang="ru-RU" dirty="0"/>
              <a:t> и </a:t>
            </a:r>
            <a:r>
              <a:rPr lang="ru-RU" dirty="0" err="1"/>
              <a:t>твърдост</a:t>
            </a:r>
            <a:r>
              <a:rPr lang="ru-RU" dirty="0"/>
              <a:t>. </a:t>
            </a:r>
            <a:r>
              <a:rPr lang="ru-RU" dirty="0" err="1"/>
              <a:t>Освен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различните</a:t>
            </a:r>
            <a:r>
              <a:rPr lang="ru-RU" dirty="0"/>
              <a:t> </a:t>
            </a:r>
            <a:r>
              <a:rPr lang="ru-RU" dirty="0" err="1"/>
              <a:t>източници</a:t>
            </a:r>
            <a:r>
              <a:rPr lang="ru-RU" dirty="0"/>
              <a:t> на </a:t>
            </a:r>
            <a:r>
              <a:rPr lang="ru-RU" dirty="0" err="1"/>
              <a:t>изкуствена</a:t>
            </a:r>
            <a:r>
              <a:rPr lang="ru-RU" dirty="0"/>
              <a:t> светлина </a:t>
            </a:r>
            <a:r>
              <a:rPr lang="ru-RU" dirty="0" err="1"/>
              <a:t>имат</a:t>
            </a:r>
            <a:r>
              <a:rPr lang="ru-RU" dirty="0"/>
              <a:t> различна </a:t>
            </a:r>
            <a:r>
              <a:rPr lang="ru-RU" dirty="0" err="1"/>
              <a:t>цветова</a:t>
            </a:r>
            <a:r>
              <a:rPr lang="ru-RU" dirty="0"/>
              <a:t> температура. </a:t>
            </a:r>
            <a:r>
              <a:rPr lang="ru-RU" dirty="0" err="1"/>
              <a:t>Така</a:t>
            </a:r>
            <a:r>
              <a:rPr lang="ru-RU" dirty="0"/>
              <a:t> например, </a:t>
            </a:r>
            <a:r>
              <a:rPr lang="ru-RU" dirty="0" err="1"/>
              <a:t>халогенните</a:t>
            </a:r>
            <a:r>
              <a:rPr lang="ru-RU" dirty="0"/>
              <a:t> </a:t>
            </a:r>
            <a:r>
              <a:rPr lang="ru-RU" dirty="0" err="1"/>
              <a:t>лампи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по-хладни</a:t>
            </a:r>
            <a:r>
              <a:rPr lang="ru-RU" dirty="0"/>
              <a:t> и </a:t>
            </a:r>
            <a:r>
              <a:rPr lang="ru-RU" dirty="0" err="1"/>
              <a:t>произвеждат</a:t>
            </a:r>
            <a:r>
              <a:rPr lang="ru-RU" dirty="0"/>
              <a:t> светлина,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оттенък</a:t>
            </a:r>
            <a:r>
              <a:rPr lang="ru-RU" dirty="0"/>
              <a:t>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волфрамът</a:t>
            </a:r>
            <a:r>
              <a:rPr lang="ru-RU" dirty="0"/>
              <a:t> свети с </a:t>
            </a:r>
            <a:r>
              <a:rPr lang="ru-RU" dirty="0" err="1"/>
              <a:t>червеникав</a:t>
            </a:r>
            <a:r>
              <a:rPr lang="ru-RU" dirty="0"/>
              <a:t> </a:t>
            </a:r>
            <a:r>
              <a:rPr lang="ru-RU" dirty="0" err="1"/>
              <a:t>оттенък</a:t>
            </a:r>
            <a:r>
              <a:rPr lang="ru-RU" dirty="0"/>
              <a:t>.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нюанси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се настроят и </a:t>
            </a:r>
            <a:r>
              <a:rPr lang="ru-RU" dirty="0" err="1"/>
              <a:t>контролират</a:t>
            </a:r>
            <a:r>
              <a:rPr lang="ru-RU" dirty="0"/>
              <a:t>, за да се получи желания </a:t>
            </a:r>
            <a:r>
              <a:rPr lang="ru-RU" dirty="0" err="1"/>
              <a:t>резултат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541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43E42-B309-403D-B6DA-5C7403A4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50D27726-B16F-4877-AFC7-35FD147CA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3" r="2" b="2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0E5AA1-D3EF-41F7-8258-87FA3FF1F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6756589-CCB8-407E-A792-13299D25E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77" r="24774" b="-1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5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3B328A-4EEE-4BB6-AA10-C53CB033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Стабилизация на изображението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744942F-5962-4582-9E43-68EC486D7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Технология, </a:t>
            </a:r>
            <a:r>
              <a:rPr lang="ru-RU" dirty="0" err="1"/>
              <a:t>използвана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фотографската</a:t>
            </a:r>
            <a:r>
              <a:rPr lang="ru-RU" dirty="0"/>
              <a:t> и </a:t>
            </a:r>
            <a:r>
              <a:rPr lang="ru-RU" dirty="0" err="1"/>
              <a:t>видеотехниката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механично </a:t>
            </a:r>
            <a:r>
              <a:rPr lang="ru-RU" dirty="0" err="1"/>
              <a:t>компенсира</a:t>
            </a:r>
            <a:r>
              <a:rPr lang="ru-RU" dirty="0"/>
              <a:t> </a:t>
            </a:r>
            <a:r>
              <a:rPr lang="ru-RU" dirty="0" err="1"/>
              <a:t>движението</a:t>
            </a:r>
            <a:r>
              <a:rPr lang="ru-RU" dirty="0"/>
              <a:t> на </a:t>
            </a:r>
            <a:r>
              <a:rPr lang="ru-RU" dirty="0" err="1"/>
              <a:t>камерата</a:t>
            </a:r>
            <a:r>
              <a:rPr lang="ru-RU" dirty="0"/>
              <a:t>, за да предотврати </a:t>
            </a:r>
            <a:r>
              <a:rPr lang="ru-RU" dirty="0" err="1"/>
              <a:t>размазването</a:t>
            </a:r>
            <a:r>
              <a:rPr lang="ru-RU" dirty="0"/>
              <a:t> на </a:t>
            </a:r>
            <a:r>
              <a:rPr lang="ru-RU" dirty="0" err="1"/>
              <a:t>изображението</a:t>
            </a:r>
            <a:r>
              <a:rPr lang="ru-RU" dirty="0"/>
              <a:t> при </a:t>
            </a:r>
            <a:r>
              <a:rPr lang="ru-RU" dirty="0" err="1"/>
              <a:t>ниски</a:t>
            </a:r>
            <a:r>
              <a:rPr lang="ru-RU" dirty="0"/>
              <a:t> скорости.</a:t>
            </a:r>
          </a:p>
          <a:p>
            <a:pPr algn="just"/>
            <a:r>
              <a:rPr lang="ru-RU" dirty="0"/>
              <a:t>Не </a:t>
            </a:r>
            <a:r>
              <a:rPr lang="ru-RU" dirty="0" err="1"/>
              <a:t>компенсира</a:t>
            </a:r>
            <a:r>
              <a:rPr lang="ru-RU" dirty="0"/>
              <a:t> </a:t>
            </a:r>
            <a:r>
              <a:rPr lang="ru-RU" dirty="0" err="1"/>
              <a:t>движението</a:t>
            </a:r>
            <a:r>
              <a:rPr lang="ru-RU" dirty="0"/>
              <a:t> на </a:t>
            </a:r>
            <a:r>
              <a:rPr lang="ru-RU" dirty="0" err="1"/>
              <a:t>обекта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По </a:t>
            </a:r>
            <a:r>
              <a:rPr lang="ru-RU" dirty="0" err="1"/>
              <a:t>същността</a:t>
            </a:r>
            <a:r>
              <a:rPr lang="ru-RU" dirty="0"/>
              <a:t> си служи да замени </a:t>
            </a:r>
            <a:r>
              <a:rPr lang="ru-RU" dirty="0" err="1"/>
              <a:t>статива</a:t>
            </a:r>
            <a:r>
              <a:rPr lang="ru-RU" dirty="0"/>
              <a:t> при </a:t>
            </a:r>
            <a:r>
              <a:rPr lang="ru-RU" dirty="0" err="1"/>
              <a:t>определени</a:t>
            </a:r>
            <a:r>
              <a:rPr lang="ru-RU" dirty="0"/>
              <a:t> условия на </a:t>
            </a:r>
            <a:r>
              <a:rPr lang="ru-RU" dirty="0" err="1"/>
              <a:t>снимане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Възможностите</a:t>
            </a:r>
            <a:r>
              <a:rPr lang="ru-RU" dirty="0"/>
              <a:t> на </a:t>
            </a:r>
            <a:r>
              <a:rPr lang="ru-RU" dirty="0" err="1"/>
              <a:t>системата</a:t>
            </a:r>
            <a:r>
              <a:rPr lang="ru-RU" dirty="0"/>
              <a:t> за стабилизация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ограничени</a:t>
            </a:r>
            <a:r>
              <a:rPr lang="ru-RU" dirty="0"/>
              <a:t>. По най-</a:t>
            </a:r>
            <a:r>
              <a:rPr lang="ru-RU" dirty="0" err="1"/>
              <a:t>оптимистични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компансира</a:t>
            </a:r>
            <a:r>
              <a:rPr lang="ru-RU" dirty="0"/>
              <a:t> до три-</a:t>
            </a:r>
            <a:r>
              <a:rPr lang="ru-RU" dirty="0" err="1"/>
              <a:t>четири</a:t>
            </a:r>
            <a:r>
              <a:rPr lang="ru-RU" dirty="0"/>
              <a:t> </a:t>
            </a:r>
            <a:r>
              <a:rPr lang="ru-RU" dirty="0" err="1"/>
              <a:t>стъпки</a:t>
            </a:r>
            <a:r>
              <a:rPr lang="ru-RU" dirty="0"/>
              <a:t> на </a:t>
            </a:r>
            <a:r>
              <a:rPr lang="ru-RU" dirty="0" err="1"/>
              <a:t>експозицията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Понякога</a:t>
            </a:r>
            <a:r>
              <a:rPr lang="ru-RU" dirty="0"/>
              <a:t> </a:t>
            </a:r>
            <a:r>
              <a:rPr lang="ru-RU" dirty="0" err="1"/>
              <a:t>позволява</a:t>
            </a:r>
            <a:r>
              <a:rPr lang="ru-RU" dirty="0"/>
              <a:t> да се </a:t>
            </a:r>
            <a:r>
              <a:rPr lang="ru-RU" dirty="0" err="1"/>
              <a:t>избегне</a:t>
            </a:r>
            <a:r>
              <a:rPr lang="ru-RU" dirty="0"/>
              <a:t> "</a:t>
            </a:r>
            <a:r>
              <a:rPr lang="ru-RU" dirty="0" err="1"/>
              <a:t>принудителното</a:t>
            </a:r>
            <a:r>
              <a:rPr lang="ru-RU" dirty="0"/>
              <a:t>" увеличение на </a:t>
            </a:r>
            <a:r>
              <a:rPr lang="ru-RU" dirty="0" err="1"/>
              <a:t>чувствителността</a:t>
            </a:r>
            <a:r>
              <a:rPr lang="ru-RU" dirty="0"/>
              <a:t>, </a:t>
            </a:r>
            <a:r>
              <a:rPr lang="ru-RU" dirty="0" err="1"/>
              <a:t>водещо</a:t>
            </a:r>
            <a:r>
              <a:rPr lang="ru-RU" dirty="0"/>
              <a:t> до увеличение на </a:t>
            </a:r>
            <a:r>
              <a:rPr lang="ru-RU" dirty="0" err="1"/>
              <a:t>цифровия</a:t>
            </a:r>
            <a:r>
              <a:rPr lang="ru-RU" dirty="0"/>
              <a:t> шум.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126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D29E51FB-A1B6-4E77-9260-DDE094004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54F66-6915-49F6-935A-7E08AA1D3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47FC954-B208-40FD-9AA8-3758CDCF6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" y="973064"/>
            <a:ext cx="5613569" cy="4911872"/>
          </a:xfrm>
          <a:prstGeom prst="rect">
            <a:avLst/>
          </a:prstGeom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A281DC5E-065C-4E0D-AF86-C5ACAABB3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697" y="968590"/>
            <a:ext cx="5613569" cy="49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9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2B76128-692F-4C25-A027-C8A92B69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bg-BG" sz="3100">
                <a:solidFill>
                  <a:schemeClr val="tx2"/>
                </a:solidFill>
              </a:rPr>
              <a:t>Основни операторски планове на заснемане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8D777F6-07A0-4FC6-A761-C090CC8F7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964" y="598634"/>
            <a:ext cx="2261762" cy="5619286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0041B9C-39D1-461B-A2CD-32C936BB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r>
              <a:rPr lang="bg-BG" sz="1700">
                <a:solidFill>
                  <a:schemeClr val="bg1"/>
                </a:solidFill>
              </a:rPr>
              <a:t>Общ план (ОП) </a:t>
            </a:r>
            <a:r>
              <a:rPr lang="en-US" sz="1700">
                <a:solidFill>
                  <a:schemeClr val="bg1"/>
                </a:solidFill>
              </a:rPr>
              <a:t>longs shot– </a:t>
            </a:r>
            <a:r>
              <a:rPr lang="bg-BG" sz="1700">
                <a:solidFill>
                  <a:schemeClr val="bg1"/>
                </a:solidFill>
              </a:rPr>
              <a:t>актьорът или актьорите са обхванати в цял ръст.</a:t>
            </a:r>
          </a:p>
          <a:p>
            <a:r>
              <a:rPr lang="bg-BG" sz="1700">
                <a:solidFill>
                  <a:schemeClr val="bg1"/>
                </a:solidFill>
              </a:rPr>
              <a:t>Американски план (АП) </a:t>
            </a:r>
            <a:r>
              <a:rPr lang="en-US" sz="1700">
                <a:solidFill>
                  <a:schemeClr val="bg1"/>
                </a:solidFill>
              </a:rPr>
              <a:t>american shot– </a:t>
            </a:r>
            <a:r>
              <a:rPr lang="bg-BG" sz="1700">
                <a:solidFill>
                  <a:schemeClr val="bg1"/>
                </a:solidFill>
              </a:rPr>
              <a:t>актьорите се виждат от коленете нагоре.</a:t>
            </a:r>
          </a:p>
          <a:p>
            <a:r>
              <a:rPr lang="bg-BG" sz="1700">
                <a:solidFill>
                  <a:schemeClr val="bg1"/>
                </a:solidFill>
              </a:rPr>
              <a:t>Среден план (СП) </a:t>
            </a:r>
            <a:r>
              <a:rPr lang="en-US" sz="1700">
                <a:solidFill>
                  <a:schemeClr val="bg1"/>
                </a:solidFill>
              </a:rPr>
              <a:t>medium shot– </a:t>
            </a:r>
            <a:r>
              <a:rPr lang="bg-BG" sz="1700">
                <a:solidFill>
                  <a:schemeClr val="bg1"/>
                </a:solidFill>
              </a:rPr>
              <a:t>актьорите се виждат от кръста нагоре.</a:t>
            </a:r>
          </a:p>
          <a:p>
            <a:r>
              <a:rPr lang="bg-BG" sz="1700">
                <a:solidFill>
                  <a:schemeClr val="bg1"/>
                </a:solidFill>
              </a:rPr>
              <a:t>Едър план (ЕП)– актьорът е обхванат от гърдите нагоре.</a:t>
            </a:r>
          </a:p>
          <a:p>
            <a:r>
              <a:rPr lang="bg-BG" sz="1700">
                <a:solidFill>
                  <a:schemeClr val="bg1"/>
                </a:solidFill>
              </a:rPr>
              <a:t>Близък план (БП) </a:t>
            </a:r>
            <a:r>
              <a:rPr lang="en-US" sz="1700">
                <a:solidFill>
                  <a:schemeClr val="bg1"/>
                </a:solidFill>
              </a:rPr>
              <a:t>close-up– </a:t>
            </a:r>
            <a:r>
              <a:rPr lang="bg-BG" sz="1700">
                <a:solidFill>
                  <a:schemeClr val="bg1"/>
                </a:solidFill>
              </a:rPr>
              <a:t>само лицето на актьора или друга част на тялото му.</a:t>
            </a:r>
          </a:p>
          <a:p>
            <a:r>
              <a:rPr lang="bg-BG" sz="1700">
                <a:solidFill>
                  <a:schemeClr val="bg1"/>
                </a:solidFill>
              </a:rPr>
              <a:t>Детайл (ДТЛ) </a:t>
            </a:r>
            <a:r>
              <a:rPr lang="en-US" sz="1700">
                <a:solidFill>
                  <a:schemeClr val="bg1"/>
                </a:solidFill>
              </a:rPr>
              <a:t>extra close-up– </a:t>
            </a:r>
            <a:r>
              <a:rPr lang="bg-BG" sz="1700">
                <a:solidFill>
                  <a:schemeClr val="bg1"/>
                </a:solidFill>
              </a:rPr>
              <a:t>част от човешка фигура – очи, ръка. Акцентира на важна част или жест.</a:t>
            </a:r>
          </a:p>
        </p:txBody>
      </p:sp>
    </p:spTree>
    <p:extLst>
      <p:ext uri="{BB962C8B-B14F-4D97-AF65-F5344CB8AC3E}">
        <p14:creationId xmlns:p14="http://schemas.microsoft.com/office/powerpoint/2010/main" val="67409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42D6FF-B757-4183-A9FF-E8852910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Влизане/излизане на актьор в кадър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186EA86-47DA-4CF9-A61E-38086BFA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67584"/>
            <a:ext cx="9784080" cy="4206240"/>
          </a:xfrm>
        </p:spPr>
        <p:txBody>
          <a:bodyPr/>
          <a:lstStyle/>
          <a:p>
            <a:r>
              <a:rPr lang="ru-RU" dirty="0" err="1"/>
              <a:t>странично</a:t>
            </a:r>
            <a:r>
              <a:rPr lang="ru-RU" dirty="0"/>
              <a:t>, </a:t>
            </a:r>
            <a:r>
              <a:rPr lang="ru-RU" dirty="0" err="1"/>
              <a:t>камерата</a:t>
            </a:r>
            <a:r>
              <a:rPr lang="ru-RU" dirty="0"/>
              <a:t> го </a:t>
            </a:r>
            <a:r>
              <a:rPr lang="ru-RU" dirty="0" err="1"/>
              <a:t>снима</a:t>
            </a:r>
            <a:r>
              <a:rPr lang="ru-RU" dirty="0"/>
              <a:t> в </a:t>
            </a:r>
            <a:r>
              <a:rPr lang="ru-RU" dirty="0" err="1"/>
              <a:t>профил</a:t>
            </a:r>
            <a:endParaRPr lang="ru-RU" dirty="0"/>
          </a:p>
          <a:p>
            <a:r>
              <a:rPr lang="ru-RU" dirty="0" err="1"/>
              <a:t>диагонално</a:t>
            </a:r>
            <a:r>
              <a:rPr lang="ru-RU" dirty="0"/>
              <a:t>, </a:t>
            </a:r>
            <a:r>
              <a:rPr lang="ru-RU" dirty="0" err="1"/>
              <a:t>актьорът</a:t>
            </a:r>
            <a:r>
              <a:rPr lang="ru-RU" dirty="0"/>
              <a:t> </a:t>
            </a:r>
            <a:r>
              <a:rPr lang="ru-RU" dirty="0" err="1"/>
              <a:t>минава</a:t>
            </a:r>
            <a:r>
              <a:rPr lang="ru-RU" dirty="0"/>
              <a:t> край </a:t>
            </a:r>
            <a:r>
              <a:rPr lang="ru-RU" dirty="0" err="1"/>
              <a:t>камерата</a:t>
            </a:r>
            <a:endParaRPr lang="ru-RU" dirty="0"/>
          </a:p>
          <a:p>
            <a:r>
              <a:rPr lang="ru-RU" dirty="0" err="1"/>
              <a:t>фронтално</a:t>
            </a:r>
            <a:r>
              <a:rPr lang="ru-RU" dirty="0"/>
              <a:t>, </a:t>
            </a:r>
            <a:r>
              <a:rPr lang="ru-RU" dirty="0" err="1"/>
              <a:t>приближаване</a:t>
            </a:r>
            <a:r>
              <a:rPr lang="ru-RU" dirty="0"/>
              <a:t>/</a:t>
            </a:r>
            <a:r>
              <a:rPr lang="ru-RU" dirty="0" err="1"/>
              <a:t>отдалечаване</a:t>
            </a:r>
            <a:r>
              <a:rPr lang="ru-RU" dirty="0"/>
              <a:t> до </a:t>
            </a:r>
            <a:r>
              <a:rPr lang="ru-RU" dirty="0" err="1"/>
              <a:t>закриване</a:t>
            </a:r>
            <a:r>
              <a:rPr lang="ru-RU" dirty="0"/>
              <a:t>/</a:t>
            </a:r>
            <a:r>
              <a:rPr lang="ru-RU" dirty="0" err="1"/>
              <a:t>открива</a:t>
            </a:r>
            <a:r>
              <a:rPr lang="ru-RU" dirty="0"/>
              <a:t>-не на </a:t>
            </a:r>
            <a:r>
              <a:rPr lang="ru-RU" dirty="0" err="1"/>
              <a:t>целия</a:t>
            </a:r>
            <a:r>
              <a:rPr lang="ru-RU" dirty="0"/>
              <a:t> </a:t>
            </a:r>
            <a:r>
              <a:rPr lang="ru-RU" dirty="0" err="1"/>
              <a:t>кадър</a:t>
            </a:r>
            <a:endParaRPr lang="ru-RU" dirty="0"/>
          </a:p>
          <a:p>
            <a:r>
              <a:rPr lang="ru-RU" dirty="0" err="1"/>
              <a:t>проследяване</a:t>
            </a:r>
            <a:r>
              <a:rPr lang="ru-RU" dirty="0"/>
              <a:t> на </a:t>
            </a:r>
            <a:r>
              <a:rPr lang="ru-RU" dirty="0" err="1"/>
              <a:t>движението</a:t>
            </a:r>
            <a:r>
              <a:rPr lang="ru-RU" dirty="0"/>
              <a:t> на </a:t>
            </a:r>
            <a:r>
              <a:rPr lang="ru-RU" dirty="0" err="1"/>
              <a:t>актьора</a:t>
            </a:r>
            <a:r>
              <a:rPr lang="ru-RU" dirty="0"/>
              <a:t>, </a:t>
            </a:r>
            <a:r>
              <a:rPr lang="ru-RU" dirty="0" err="1"/>
              <a:t>желателно</a:t>
            </a:r>
            <a:r>
              <a:rPr lang="ru-RU" dirty="0"/>
              <a:t> е да </a:t>
            </a:r>
            <a:r>
              <a:rPr lang="ru-RU" dirty="0" err="1"/>
              <a:t>има</a:t>
            </a:r>
            <a:r>
              <a:rPr lang="ru-RU" dirty="0"/>
              <a:t> „</a:t>
            </a:r>
            <a:r>
              <a:rPr lang="ru-RU" dirty="0" err="1"/>
              <a:t>въздух</a:t>
            </a:r>
            <a:r>
              <a:rPr lang="ru-RU" dirty="0"/>
              <a:t>“ пред </a:t>
            </a:r>
            <a:r>
              <a:rPr lang="ru-RU" dirty="0" err="1"/>
              <a:t>актьора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0359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9825EA8-8BD2-4A22-867F-A0C1644C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Положение на камерата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0987CF6-4C76-4F1F-9BA1-E3A1EF67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камерата</a:t>
            </a:r>
            <a:r>
              <a:rPr lang="ru-RU" dirty="0"/>
              <a:t> се </a:t>
            </a:r>
            <a:r>
              <a:rPr lang="ru-RU" dirty="0" err="1"/>
              <a:t>поставя</a:t>
            </a:r>
            <a:r>
              <a:rPr lang="ru-RU" dirty="0"/>
              <a:t> на </a:t>
            </a:r>
            <a:r>
              <a:rPr lang="ru-RU" dirty="0" err="1"/>
              <a:t>нивото</a:t>
            </a:r>
            <a:r>
              <a:rPr lang="ru-RU" dirty="0"/>
              <a:t> на </a:t>
            </a:r>
            <a:r>
              <a:rPr lang="ru-RU" dirty="0" err="1"/>
              <a:t>очите</a:t>
            </a:r>
            <a:r>
              <a:rPr lang="ru-RU" dirty="0"/>
              <a:t>. </a:t>
            </a:r>
            <a:r>
              <a:rPr lang="ru-RU" dirty="0" err="1"/>
              <a:t>Тази</a:t>
            </a:r>
            <a:r>
              <a:rPr lang="ru-RU" dirty="0"/>
              <a:t> позиция на </a:t>
            </a:r>
            <a:r>
              <a:rPr lang="ru-RU" dirty="0" err="1"/>
              <a:t>камерата</a:t>
            </a:r>
            <a:r>
              <a:rPr lang="ru-RU" dirty="0"/>
              <a:t> се </a:t>
            </a:r>
            <a:r>
              <a:rPr lang="ru-RU" dirty="0" err="1"/>
              <a:t>нарича</a:t>
            </a:r>
            <a:r>
              <a:rPr lang="ru-RU" dirty="0"/>
              <a:t> ракурс. </a:t>
            </a:r>
          </a:p>
          <a:p>
            <a:pPr algn="just"/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камерата</a:t>
            </a:r>
            <a:r>
              <a:rPr lang="ru-RU" dirty="0"/>
              <a:t> е над </a:t>
            </a:r>
            <a:r>
              <a:rPr lang="ru-RU" dirty="0" err="1"/>
              <a:t>нивото</a:t>
            </a:r>
            <a:r>
              <a:rPr lang="ru-RU" dirty="0"/>
              <a:t> на </a:t>
            </a:r>
            <a:r>
              <a:rPr lang="ru-RU" dirty="0" err="1"/>
              <a:t>очите</a:t>
            </a:r>
            <a:r>
              <a:rPr lang="ru-RU" dirty="0"/>
              <a:t>, </a:t>
            </a:r>
            <a:r>
              <a:rPr lang="ru-RU" dirty="0" err="1"/>
              <a:t>позицията</a:t>
            </a:r>
            <a:r>
              <a:rPr lang="ru-RU" dirty="0"/>
              <a:t> се </a:t>
            </a:r>
            <a:r>
              <a:rPr lang="ru-RU" dirty="0" err="1"/>
              <a:t>нарича</a:t>
            </a:r>
            <a:r>
              <a:rPr lang="ru-RU" dirty="0"/>
              <a:t> </a:t>
            </a:r>
            <a:r>
              <a:rPr lang="ru-RU" dirty="0" err="1"/>
              <a:t>горенракурс</a:t>
            </a:r>
            <a:r>
              <a:rPr lang="ru-RU" dirty="0"/>
              <a:t>, а </a:t>
            </a:r>
            <a:r>
              <a:rPr lang="ru-RU" dirty="0" err="1"/>
              <a:t>ако</a:t>
            </a:r>
            <a:r>
              <a:rPr lang="ru-RU" dirty="0"/>
              <a:t> е под </a:t>
            </a:r>
            <a:r>
              <a:rPr lang="ru-RU" dirty="0" err="1"/>
              <a:t>нивото</a:t>
            </a:r>
            <a:r>
              <a:rPr lang="ru-RU" dirty="0"/>
              <a:t> на </a:t>
            </a:r>
            <a:r>
              <a:rPr lang="ru-RU" dirty="0" err="1"/>
              <a:t>очите</a:t>
            </a:r>
            <a:r>
              <a:rPr lang="ru-RU" dirty="0"/>
              <a:t> – </a:t>
            </a:r>
            <a:r>
              <a:rPr lang="ru-RU" dirty="0" err="1"/>
              <a:t>нисък</a:t>
            </a:r>
            <a:r>
              <a:rPr lang="ru-RU" dirty="0"/>
              <a:t> ракурс.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u="sng" dirty="0"/>
              <a:t>Задача: </a:t>
            </a:r>
            <a:r>
              <a:rPr lang="ru-RU" dirty="0" err="1"/>
              <a:t>Стартирайте</a:t>
            </a:r>
            <a:r>
              <a:rPr lang="ru-RU" dirty="0"/>
              <a:t> </a:t>
            </a:r>
            <a:r>
              <a:rPr lang="ru-RU" dirty="0" err="1"/>
              <a:t>музикален</a:t>
            </a:r>
            <a:r>
              <a:rPr lang="ru-RU" dirty="0"/>
              <a:t> видео клип от </a:t>
            </a:r>
            <a:r>
              <a:rPr lang="ru-RU" dirty="0" err="1"/>
              <a:t>социалните</a:t>
            </a:r>
            <a:r>
              <a:rPr lang="ru-RU" dirty="0"/>
              <a:t> мрежи или канал за видео </a:t>
            </a:r>
            <a:r>
              <a:rPr lang="ru-RU" dirty="0" err="1"/>
              <a:t>споделяне</a:t>
            </a:r>
            <a:r>
              <a:rPr lang="ru-RU" dirty="0"/>
              <a:t>. </a:t>
            </a:r>
            <a:r>
              <a:rPr lang="ru-RU" dirty="0" err="1"/>
              <a:t>Направете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, в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описвате</a:t>
            </a:r>
            <a:r>
              <a:rPr lang="ru-RU" dirty="0"/>
              <a:t>:</a:t>
            </a:r>
          </a:p>
          <a:p>
            <a:pPr algn="just"/>
            <a:r>
              <a:rPr lang="ru-RU" dirty="0" err="1"/>
              <a:t>влизането</a:t>
            </a:r>
            <a:r>
              <a:rPr lang="ru-RU" dirty="0"/>
              <a:t> и </a:t>
            </a:r>
            <a:r>
              <a:rPr lang="ru-RU" dirty="0" err="1"/>
              <a:t>излизането</a:t>
            </a:r>
            <a:r>
              <a:rPr lang="ru-RU" dirty="0"/>
              <a:t> на </a:t>
            </a:r>
            <a:r>
              <a:rPr lang="ru-RU" dirty="0" err="1"/>
              <a:t>главния</a:t>
            </a:r>
            <a:r>
              <a:rPr lang="ru-RU" dirty="0"/>
              <a:t> герой в </a:t>
            </a:r>
            <a:r>
              <a:rPr lang="ru-RU" dirty="0" err="1"/>
              <a:t>кадър</a:t>
            </a:r>
            <a:r>
              <a:rPr lang="ru-RU" dirty="0"/>
              <a:t> за </a:t>
            </a:r>
            <a:r>
              <a:rPr lang="ru-RU" dirty="0" err="1"/>
              <a:t>първите</a:t>
            </a:r>
            <a:r>
              <a:rPr lang="ru-RU" dirty="0"/>
              <a:t> 30 s от клипа;</a:t>
            </a:r>
          </a:p>
          <a:p>
            <a:pPr algn="just"/>
            <a:r>
              <a:rPr lang="ru-RU" dirty="0" err="1"/>
              <a:t>движението</a:t>
            </a:r>
            <a:r>
              <a:rPr lang="ru-RU" dirty="0"/>
              <a:t> на </a:t>
            </a:r>
            <a:r>
              <a:rPr lang="ru-RU" dirty="0" err="1"/>
              <a:t>камерата</a:t>
            </a:r>
            <a:r>
              <a:rPr lang="ru-RU" dirty="0"/>
              <a:t> за </a:t>
            </a:r>
            <a:r>
              <a:rPr lang="ru-RU" dirty="0" err="1"/>
              <a:t>същия</a:t>
            </a:r>
            <a:r>
              <a:rPr lang="ru-RU" dirty="0"/>
              <a:t> период от </a:t>
            </a:r>
            <a:r>
              <a:rPr lang="ru-RU" dirty="0" err="1"/>
              <a:t>време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391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C8F443B-2676-4A98-8E03-9C1049D2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Движение на камерата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C7CBBA4-9348-4461-A2A1-B64BF43A7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Фарт (ФАРТ)– движение на </a:t>
            </a:r>
            <a:r>
              <a:rPr lang="ru-RU" dirty="0" err="1"/>
              <a:t>камерата</a:t>
            </a:r>
            <a:r>
              <a:rPr lang="ru-RU" dirty="0"/>
              <a:t>, при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снимачният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сменя</a:t>
            </a:r>
            <a:r>
              <a:rPr lang="ru-RU" dirty="0"/>
              <a:t> </a:t>
            </a:r>
            <a:r>
              <a:rPr lang="ru-RU" dirty="0" err="1"/>
              <a:t>мястото</a:t>
            </a:r>
            <a:r>
              <a:rPr lang="ru-RU" dirty="0"/>
              <a:t> си в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посоки</a:t>
            </a:r>
            <a:r>
              <a:rPr lang="ru-RU" dirty="0"/>
              <a:t> и с различна </a:t>
            </a:r>
            <a:r>
              <a:rPr lang="ru-RU" dirty="0" err="1"/>
              <a:t>ско</a:t>
            </a:r>
            <a:r>
              <a:rPr lang="ru-RU" dirty="0"/>
              <a:t>-рост. </a:t>
            </a:r>
            <a:r>
              <a:rPr lang="ru-RU" dirty="0" err="1"/>
              <a:t>Фартовите</a:t>
            </a:r>
            <a:r>
              <a:rPr lang="ru-RU" dirty="0"/>
              <a:t> движения </a:t>
            </a:r>
            <a:r>
              <a:rPr lang="ru-RU" dirty="0" err="1"/>
              <a:t>са</a:t>
            </a:r>
            <a:r>
              <a:rPr lang="ru-RU" dirty="0"/>
              <a:t>:</a:t>
            </a:r>
          </a:p>
          <a:p>
            <a:pPr>
              <a:buFontTx/>
              <a:buChar char="-"/>
            </a:pPr>
            <a:r>
              <a:rPr lang="ru-RU" dirty="0" err="1"/>
              <a:t>приближаване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отдалечаване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страничен</a:t>
            </a:r>
            <a:r>
              <a:rPr lang="ru-RU" dirty="0"/>
              <a:t> фарт (</a:t>
            </a:r>
            <a:r>
              <a:rPr lang="ru-RU" dirty="0" err="1"/>
              <a:t>камерата</a:t>
            </a:r>
            <a:r>
              <a:rPr lang="ru-RU" dirty="0"/>
              <a:t> се </a:t>
            </a:r>
            <a:r>
              <a:rPr lang="ru-RU" dirty="0" err="1"/>
              <a:t>движи</a:t>
            </a:r>
            <a:r>
              <a:rPr lang="ru-RU" dirty="0"/>
              <a:t> в </a:t>
            </a:r>
            <a:r>
              <a:rPr lang="ru-RU" dirty="0" err="1"/>
              <a:t>страни</a:t>
            </a:r>
            <a:r>
              <a:rPr lang="ru-RU" dirty="0"/>
              <a:t> или </a:t>
            </a:r>
            <a:r>
              <a:rPr lang="ru-RU" dirty="0" err="1"/>
              <a:t>успоредно</a:t>
            </a:r>
            <a:r>
              <a:rPr lang="ru-RU" dirty="0"/>
              <a:t> на снимания </a:t>
            </a:r>
            <a:r>
              <a:rPr lang="ru-RU" dirty="0" err="1"/>
              <a:t>обект</a:t>
            </a:r>
            <a:r>
              <a:rPr lang="ru-RU" dirty="0"/>
              <a:t>)</a:t>
            </a:r>
          </a:p>
          <a:p>
            <a:pPr>
              <a:buFontTx/>
              <a:buChar char="-"/>
            </a:pPr>
            <a:r>
              <a:rPr lang="ru-RU" dirty="0" err="1"/>
              <a:t>дъговиден</a:t>
            </a:r>
            <a:r>
              <a:rPr lang="ru-RU" dirty="0"/>
              <a:t>, </a:t>
            </a:r>
            <a:r>
              <a:rPr lang="ru-RU" dirty="0" err="1"/>
              <a:t>кръгов</a:t>
            </a:r>
            <a:r>
              <a:rPr lang="ru-RU" dirty="0"/>
              <a:t> (</a:t>
            </a:r>
            <a:r>
              <a:rPr lang="ru-RU" dirty="0" err="1"/>
              <a:t>камерата</a:t>
            </a:r>
            <a:r>
              <a:rPr lang="ru-RU" dirty="0"/>
              <a:t> </a:t>
            </a:r>
            <a:r>
              <a:rPr lang="ru-RU" dirty="0" err="1"/>
              <a:t>обикаля</a:t>
            </a:r>
            <a:r>
              <a:rPr lang="ru-RU" dirty="0"/>
              <a:t> и </a:t>
            </a:r>
            <a:r>
              <a:rPr lang="ru-RU" dirty="0" err="1"/>
              <a:t>снима</a:t>
            </a:r>
            <a:r>
              <a:rPr lang="ru-RU" dirty="0"/>
              <a:t> </a:t>
            </a:r>
            <a:r>
              <a:rPr lang="ru-RU" dirty="0" err="1"/>
              <a:t>обекта</a:t>
            </a:r>
            <a:r>
              <a:rPr lang="ru-RU" dirty="0"/>
              <a:t> в </a:t>
            </a:r>
            <a:r>
              <a:rPr lang="ru-RU" dirty="0" err="1"/>
              <a:t>кръг</a:t>
            </a:r>
            <a:r>
              <a:rPr lang="ru-RU" dirty="0"/>
              <a:t>)</a:t>
            </a:r>
          </a:p>
          <a:p>
            <a:pPr>
              <a:buFontTx/>
              <a:buChar char="-"/>
            </a:pPr>
            <a:r>
              <a:rPr lang="ru-RU" dirty="0"/>
              <a:t>кран-фарт</a:t>
            </a:r>
          </a:p>
          <a:p>
            <a:pPr>
              <a:buFontTx/>
              <a:buChar char="-"/>
            </a:pPr>
            <a:r>
              <a:rPr lang="ru-RU" dirty="0" err="1"/>
              <a:t>страничен</a:t>
            </a:r>
            <a:r>
              <a:rPr lang="ru-RU" dirty="0"/>
              <a:t> фарт – движение на </a:t>
            </a:r>
            <a:r>
              <a:rPr lang="ru-RU" dirty="0" err="1"/>
              <a:t>камерата</a:t>
            </a:r>
            <a:r>
              <a:rPr lang="ru-RU" dirty="0"/>
              <a:t> </a:t>
            </a:r>
            <a:r>
              <a:rPr lang="ru-RU" dirty="0" err="1"/>
              <a:t>встрани</a:t>
            </a:r>
            <a:r>
              <a:rPr lang="ru-RU" dirty="0"/>
              <a:t>, </a:t>
            </a:r>
            <a:r>
              <a:rPr lang="ru-RU" dirty="0" err="1"/>
              <a:t>успо-редно</a:t>
            </a:r>
            <a:r>
              <a:rPr lang="ru-RU" dirty="0"/>
              <a:t> на </a:t>
            </a:r>
            <a:r>
              <a:rPr lang="ru-RU" dirty="0" err="1"/>
              <a:t>наблюдавания</a:t>
            </a:r>
            <a:r>
              <a:rPr lang="ru-RU" dirty="0"/>
              <a:t> </a:t>
            </a:r>
            <a:r>
              <a:rPr lang="ru-RU" dirty="0" err="1"/>
              <a:t>обект</a:t>
            </a:r>
            <a:endParaRPr lang="ru-RU" dirty="0"/>
          </a:p>
          <a:p>
            <a:r>
              <a:rPr lang="ru-RU" dirty="0" err="1"/>
              <a:t>Варио</a:t>
            </a:r>
            <a:r>
              <a:rPr lang="ru-RU" dirty="0"/>
              <a:t>– движение на </a:t>
            </a:r>
            <a:r>
              <a:rPr lang="ru-RU" dirty="0" err="1"/>
              <a:t>изображението</a:t>
            </a:r>
            <a:r>
              <a:rPr lang="ru-RU" dirty="0"/>
              <a:t> чрез </a:t>
            </a:r>
            <a:r>
              <a:rPr lang="ru-RU" dirty="0" err="1"/>
              <a:t>промяна</a:t>
            </a:r>
            <a:r>
              <a:rPr lang="ru-RU" dirty="0"/>
              <a:t> на </a:t>
            </a:r>
            <a:r>
              <a:rPr lang="ru-RU" dirty="0" err="1"/>
              <a:t>фокусно</a:t>
            </a:r>
            <a:r>
              <a:rPr lang="ru-RU" dirty="0"/>
              <a:t>-то </a:t>
            </a:r>
            <a:r>
              <a:rPr lang="ru-RU" dirty="0" err="1"/>
              <a:t>разстояние</a:t>
            </a:r>
            <a:endParaRPr lang="ru-RU" dirty="0"/>
          </a:p>
          <a:p>
            <a:r>
              <a:rPr lang="ru-RU" dirty="0"/>
              <a:t>Панорама– движение, при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центърът</a:t>
            </a:r>
            <a:r>
              <a:rPr lang="ru-RU" dirty="0"/>
              <a:t> на </a:t>
            </a:r>
            <a:r>
              <a:rPr lang="ru-RU" dirty="0" err="1"/>
              <a:t>камерата</a:t>
            </a:r>
            <a:r>
              <a:rPr lang="ru-RU" dirty="0"/>
              <a:t> оста-</a:t>
            </a:r>
            <a:r>
              <a:rPr lang="ru-RU" dirty="0" err="1"/>
              <a:t>ва</a:t>
            </a:r>
            <a:r>
              <a:rPr lang="ru-RU" dirty="0"/>
              <a:t> неподвижен, а </a:t>
            </a:r>
            <a:r>
              <a:rPr lang="ru-RU" dirty="0" err="1"/>
              <a:t>камерата</a:t>
            </a:r>
            <a:r>
              <a:rPr lang="ru-RU" dirty="0"/>
              <a:t> се </a:t>
            </a:r>
            <a:r>
              <a:rPr lang="ru-RU" dirty="0" err="1"/>
              <a:t>движи</a:t>
            </a:r>
            <a:r>
              <a:rPr lang="ru-RU" dirty="0"/>
              <a:t> около оста си. </a:t>
            </a:r>
            <a:r>
              <a:rPr lang="ru-RU" dirty="0" err="1"/>
              <a:t>Панорамите</a:t>
            </a:r>
            <a:r>
              <a:rPr lang="ru-RU" dirty="0"/>
              <a:t> </a:t>
            </a:r>
            <a:r>
              <a:rPr lang="ru-RU" dirty="0" err="1"/>
              <a:t>биват</a:t>
            </a:r>
            <a:r>
              <a:rPr lang="ru-RU" dirty="0"/>
              <a:t> </a:t>
            </a:r>
            <a:r>
              <a:rPr lang="ru-RU" dirty="0" err="1"/>
              <a:t>хоризонтална</a:t>
            </a:r>
            <a:r>
              <a:rPr lang="ru-RU" dirty="0"/>
              <a:t> и </a:t>
            </a:r>
            <a:r>
              <a:rPr lang="ru-RU" dirty="0" err="1"/>
              <a:t>вертикална</a:t>
            </a:r>
            <a:endParaRPr lang="ru-RU" dirty="0"/>
          </a:p>
          <a:p>
            <a:r>
              <a:rPr lang="ru-RU" dirty="0"/>
              <a:t>ШВЕНК– </a:t>
            </a:r>
            <a:r>
              <a:rPr lang="ru-RU" dirty="0" err="1"/>
              <a:t>бързо</a:t>
            </a:r>
            <a:r>
              <a:rPr lang="ru-RU" dirty="0"/>
              <a:t> </a:t>
            </a:r>
            <a:r>
              <a:rPr lang="ru-RU" dirty="0" err="1"/>
              <a:t>завъртане</a:t>
            </a:r>
            <a:r>
              <a:rPr lang="ru-RU" dirty="0"/>
              <a:t> на </a:t>
            </a:r>
            <a:r>
              <a:rPr lang="ru-RU" dirty="0" err="1"/>
              <a:t>камерата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0169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981C4C21-F9F8-4569-87FB-7398EF6E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69" y="745236"/>
            <a:ext cx="9175261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4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B57B9212-F38D-4149-844C-A03D40E23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0400" y="0"/>
            <a:ext cx="961552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69C64CD9-DE55-4171-B0D9-C5F9755C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819" y="643467"/>
            <a:ext cx="755398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4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709C12-1A82-4652-9CDA-C7DDED7F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Техника за видео заснемане</a:t>
            </a:r>
            <a:br>
              <a:rPr lang="bg-BG" dirty="0"/>
            </a:br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D794169-245E-480E-A889-A59781E3F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2919" y="3171471"/>
            <a:ext cx="4754880" cy="3566160"/>
          </a:xfrm>
        </p:spPr>
        <p:txBody>
          <a:bodyPr/>
          <a:lstStyle/>
          <a:p>
            <a:r>
              <a:rPr lang="ru-RU" dirty="0"/>
              <a:t>Техника за любители</a:t>
            </a:r>
          </a:p>
          <a:p>
            <a:r>
              <a:rPr lang="ru-RU" dirty="0" err="1"/>
              <a:t>Полупрофесионална</a:t>
            </a:r>
            <a:r>
              <a:rPr lang="ru-RU" dirty="0"/>
              <a:t> </a:t>
            </a:r>
          </a:p>
          <a:p>
            <a:r>
              <a:rPr lang="ru-RU" dirty="0" err="1"/>
              <a:t>Професионална</a:t>
            </a:r>
            <a:r>
              <a:rPr lang="ru-RU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3564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F43E42-B309-403D-B6DA-5C7403A4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7E2F6B7-27E3-42A0-B5EF-1CCEE52C8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35" r="20943" b="-2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0E5AA1-D3EF-41F7-8258-87FA3FF1F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CA01A9C-0226-4A58-AD3C-06394E9F8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59" r="25892" b="-1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5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A4CBC67-A94B-45C3-A016-2CF39FC9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Източници: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F8AE7AA-9C78-4DCC-9368-6D29FFCE3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https://www.stefanovaart.com/page/white_balance_wb</a:t>
            </a:r>
            <a:endParaRPr lang="bg-BG" dirty="0"/>
          </a:p>
          <a:p>
            <a:r>
              <a:rPr lang="en-US" dirty="0">
                <a:hlinkClick r:id="rId3"/>
              </a:rPr>
              <a:t>https://foto05.com/article/kakvo-e-white-balance</a:t>
            </a:r>
            <a:endParaRPr lang="bg-BG" dirty="0"/>
          </a:p>
          <a:p>
            <a:r>
              <a:rPr lang="en-US" dirty="0">
                <a:hlinkClick r:id="rId4"/>
              </a:rPr>
              <a:t>https://mcpactions.com/bg/image-stabilization-to-get-sharper-shots/</a:t>
            </a:r>
            <a:endParaRPr lang="bg-BG" dirty="0"/>
          </a:p>
          <a:p>
            <a:r>
              <a:rPr lang="en-US" dirty="0">
                <a:hlinkClick r:id="rId5"/>
              </a:rPr>
              <a:t>https://sales.anubis-bulvest.com/parents/eReadableOnline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634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12ABBA3-53D3-4B55-9149-AC9C2983CA38}"/>
              </a:ext>
            </a:extLst>
          </p:cNvPr>
          <p:cNvSpPr txBox="1"/>
          <p:nvPr/>
        </p:nvSpPr>
        <p:spPr>
          <a:xfrm>
            <a:off x="3817398" y="6227634"/>
            <a:ext cx="10242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http://it-kozloduy.weebly.com/1055108810801083108610781077108510801077.html</a:t>
            </a:r>
            <a:r>
              <a:rPr lang="bg-BG" dirty="0"/>
              <a:t> </a:t>
            </a:r>
          </a:p>
        </p:txBody>
      </p:sp>
      <p:sp>
        <p:nvSpPr>
          <p:cNvPr id="7" name="Заглавие 6">
            <a:extLst>
              <a:ext uri="{FF2B5EF4-FFF2-40B4-BE49-F238E27FC236}">
                <a16:creationId xmlns:a16="http://schemas.microsoft.com/office/drawing/2014/main" id="{92502890-05A6-45D0-86E9-7F6E78D3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Проект!!!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63FEB7A1-D263-47BA-A836-C11085FF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38" y="1362930"/>
            <a:ext cx="781574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709C12-1A82-4652-9CDA-C7DDED7F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30" y="506118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bg-BG" dirty="0"/>
              <a:t>Техника за любители – смартфони, нискобюджетни камери </a:t>
            </a:r>
            <a:br>
              <a:rPr lang="bg-BG" dirty="0"/>
            </a:br>
            <a:endParaRPr lang="bg-BG" dirty="0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29B562CC-EEA9-41BD-8F10-A52FBBB17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2400" spc="600" dirty="0">
                <a:solidFill>
                  <a:srgbClr val="FF0000"/>
                </a:solidFill>
              </a:rPr>
              <a:t>Предимства</a:t>
            </a:r>
            <a:r>
              <a:rPr lang="bg-BG" sz="2400" spc="600" dirty="0"/>
              <a:t> 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D794169-245E-480E-A889-A59781E3F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2030" y="2787863"/>
            <a:ext cx="4754880" cy="3566160"/>
          </a:xfrm>
        </p:spPr>
        <p:txBody>
          <a:bodyPr/>
          <a:lstStyle/>
          <a:p>
            <a:r>
              <a:rPr lang="ru-RU" dirty="0"/>
              <a:t>Малки и </a:t>
            </a:r>
            <a:r>
              <a:rPr lang="ru-RU" dirty="0" err="1"/>
              <a:t>компактни</a:t>
            </a:r>
            <a:endParaRPr lang="ru-RU" dirty="0"/>
          </a:p>
          <a:p>
            <a:r>
              <a:rPr lang="ru-RU" dirty="0" err="1"/>
              <a:t>Голяма</a:t>
            </a:r>
            <a:r>
              <a:rPr lang="ru-RU" dirty="0"/>
              <a:t> матрица/ </a:t>
            </a:r>
            <a:r>
              <a:rPr lang="ru-RU" dirty="0" err="1"/>
              <a:t>снимане</a:t>
            </a:r>
            <a:r>
              <a:rPr lang="ru-RU" dirty="0"/>
              <a:t> при </a:t>
            </a:r>
            <a:r>
              <a:rPr lang="ru-RU" dirty="0" err="1"/>
              <a:t>ниска</a:t>
            </a:r>
            <a:r>
              <a:rPr lang="ru-RU" dirty="0"/>
              <a:t> </a:t>
            </a:r>
            <a:r>
              <a:rPr lang="ru-RU" dirty="0" err="1"/>
              <a:t>осветеност</a:t>
            </a:r>
            <a:endParaRPr lang="ru-RU" dirty="0"/>
          </a:p>
          <a:p>
            <a:r>
              <a:rPr lang="ru-RU" dirty="0"/>
              <a:t>Сменяема оптика</a:t>
            </a:r>
          </a:p>
          <a:p>
            <a:r>
              <a:rPr lang="ru-RU" dirty="0"/>
              <a:t>Цена  </a:t>
            </a:r>
            <a:endParaRPr lang="bg-BG" dirty="0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3CDED442-0D84-4F7D-98D0-7DD7F3AEB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bg-BG" sz="2400" spc="600" dirty="0">
                <a:solidFill>
                  <a:srgbClr val="FF0000"/>
                </a:solidFill>
              </a:rPr>
              <a:t>Недостатъци 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69168F1E-CADD-434F-B42B-8CC16EA8D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1230" y="2785722"/>
            <a:ext cx="4754880" cy="3566160"/>
          </a:xfrm>
        </p:spPr>
        <p:txBody>
          <a:bodyPr/>
          <a:lstStyle/>
          <a:p>
            <a:r>
              <a:rPr lang="bg-BG" dirty="0"/>
              <a:t>Ограничено време на запис </a:t>
            </a:r>
          </a:p>
          <a:p>
            <a:r>
              <a:rPr lang="bg-BG" dirty="0"/>
              <a:t>Ограничена продължителност</a:t>
            </a:r>
          </a:p>
          <a:p>
            <a:r>
              <a:rPr lang="bg-BG" dirty="0"/>
              <a:t>Липса на аудио професионални контроли /налага ползването на микрофон или отделен запис/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086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709C12-1A82-4652-9CDA-C7DDED7F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30" y="506118"/>
            <a:ext cx="9784080" cy="1508760"/>
          </a:xfrm>
        </p:spPr>
        <p:txBody>
          <a:bodyPr>
            <a:normAutofit/>
          </a:bodyPr>
          <a:lstStyle/>
          <a:p>
            <a:r>
              <a:rPr lang="bg-BG" dirty="0"/>
              <a:t>Техника за професионалисти</a:t>
            </a:r>
            <a:br>
              <a:rPr lang="bg-BG" dirty="0"/>
            </a:br>
            <a:endParaRPr lang="bg-BG" dirty="0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29B562CC-EEA9-41BD-8F10-A52FBBB17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2400" spc="600" dirty="0">
                <a:solidFill>
                  <a:srgbClr val="FF0000"/>
                </a:solidFill>
              </a:rPr>
              <a:t>Предимства</a:t>
            </a:r>
            <a:r>
              <a:rPr lang="bg-BG" sz="2400" spc="600" dirty="0"/>
              <a:t> 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D794169-245E-480E-A889-A59781E3F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2030" y="2787863"/>
            <a:ext cx="4754880" cy="3566160"/>
          </a:xfrm>
        </p:spPr>
        <p:txBody>
          <a:bodyPr/>
          <a:lstStyle/>
          <a:p>
            <a:r>
              <a:rPr lang="ru-RU" dirty="0" err="1"/>
              <a:t>Чувствителна</a:t>
            </a:r>
            <a:r>
              <a:rPr lang="ru-RU" dirty="0"/>
              <a:t>, </a:t>
            </a:r>
            <a:r>
              <a:rPr lang="ru-RU" dirty="0" err="1"/>
              <a:t>голяма</a:t>
            </a:r>
            <a:r>
              <a:rPr lang="ru-RU" dirty="0"/>
              <a:t> матрица</a:t>
            </a:r>
          </a:p>
          <a:p>
            <a:r>
              <a:rPr lang="ru-RU" dirty="0" err="1"/>
              <a:t>Вградени</a:t>
            </a:r>
            <a:r>
              <a:rPr lang="ru-RU" dirty="0"/>
              <a:t> аудио контроли</a:t>
            </a:r>
          </a:p>
          <a:p>
            <a:r>
              <a:rPr lang="ru-RU" dirty="0" err="1"/>
              <a:t>Вградени</a:t>
            </a:r>
            <a:r>
              <a:rPr lang="ru-RU" dirty="0"/>
              <a:t> </a:t>
            </a:r>
            <a:r>
              <a:rPr lang="ru-RU" dirty="0" err="1"/>
              <a:t>филтри</a:t>
            </a:r>
            <a:endParaRPr lang="ru-RU" dirty="0"/>
          </a:p>
          <a:p>
            <a:r>
              <a:rPr lang="ru-RU" dirty="0"/>
              <a:t>Добро </a:t>
            </a:r>
            <a:r>
              <a:rPr lang="ru-RU" dirty="0" err="1"/>
              <a:t>охлаждане</a:t>
            </a:r>
            <a:endParaRPr lang="ru-RU" dirty="0"/>
          </a:p>
          <a:p>
            <a:r>
              <a:rPr lang="ru-RU" dirty="0" err="1"/>
              <a:t>Заснемане</a:t>
            </a:r>
            <a:r>
              <a:rPr lang="ru-RU" dirty="0"/>
              <a:t> в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endParaRPr lang="ru-RU" dirty="0"/>
          </a:p>
          <a:p>
            <a:r>
              <a:rPr lang="ru-RU" dirty="0" err="1"/>
              <a:t>Продължителен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 </a:t>
            </a:r>
            <a:endParaRPr lang="bg-BG" dirty="0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3CDED442-0D84-4F7D-98D0-7DD7F3AEB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bg-BG" sz="2400" spc="600" dirty="0">
                <a:solidFill>
                  <a:srgbClr val="FF0000"/>
                </a:solidFill>
              </a:rPr>
              <a:t>Недостатъци 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69168F1E-CADD-434F-B42B-8CC16EA8D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1230" y="2785722"/>
            <a:ext cx="4754880" cy="3566160"/>
          </a:xfrm>
        </p:spPr>
        <p:txBody>
          <a:bodyPr/>
          <a:lstStyle/>
          <a:p>
            <a:r>
              <a:rPr lang="bg-BG" dirty="0"/>
              <a:t>Квалификация на снимащия </a:t>
            </a:r>
          </a:p>
          <a:p>
            <a:r>
              <a:rPr lang="bg-BG" dirty="0"/>
              <a:t>Висока цена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615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08F82AE-8C99-4542-BB4C-69359113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Подготовка на снимачната техника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BEA6470-6BDD-43BE-951A-4BEB93F50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919" y="2215866"/>
            <a:ext cx="8338151" cy="4206240"/>
          </a:xfrm>
        </p:spPr>
        <p:txBody>
          <a:bodyPr/>
          <a:lstStyle/>
          <a:p>
            <a:r>
              <a:rPr lang="bg-BG" dirty="0"/>
              <a:t>Проверка на батериите и захранващия кабел</a:t>
            </a:r>
          </a:p>
          <a:p>
            <a:r>
              <a:rPr lang="bg-BG" dirty="0"/>
              <a:t>Проверка на носителя за съхранение /</a:t>
            </a:r>
            <a:r>
              <a:rPr lang="en-US" dirty="0"/>
              <a:t>SD </a:t>
            </a:r>
            <a:r>
              <a:rPr lang="bg-BG" dirty="0"/>
              <a:t>карта, вграден диск/</a:t>
            </a:r>
          </a:p>
          <a:p>
            <a:r>
              <a:rPr lang="bg-BG" dirty="0"/>
              <a:t>Наличие на филтри и обективи</a:t>
            </a:r>
          </a:p>
          <a:p>
            <a:r>
              <a:rPr lang="bg-BG" dirty="0"/>
              <a:t>Наличие на микрофони, слушалки</a:t>
            </a:r>
          </a:p>
          <a:p>
            <a:r>
              <a:rPr lang="bg-BG" dirty="0"/>
              <a:t>Режисьорски монитор /при видео с голям бюджет/</a:t>
            </a:r>
          </a:p>
          <a:p>
            <a:r>
              <a:rPr lang="bg-BG" dirty="0"/>
              <a:t>Статив, количка, кран</a:t>
            </a:r>
          </a:p>
          <a:p>
            <a:r>
              <a:rPr lang="bg-BG" dirty="0"/>
              <a:t>Осветителни тела</a:t>
            </a:r>
          </a:p>
          <a:p>
            <a:r>
              <a:rPr lang="bg-BG" dirty="0"/>
              <a:t>Разклонители, удължители</a:t>
            </a: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095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5D7725E-524D-4100-BE70-FD589A2B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B9D1A5E4-3C67-4CE4-B8F7-B233ABA6D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u="sng" dirty="0"/>
              <a:t>Подготовка на камерата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17246318-813A-4D4A-BB16-F42D75969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810" y="2656566"/>
            <a:ext cx="4932078" cy="3566160"/>
          </a:xfrm>
        </p:spPr>
        <p:txBody>
          <a:bodyPr/>
          <a:lstStyle/>
          <a:p>
            <a:r>
              <a:rPr lang="bg-BG" dirty="0"/>
              <a:t>Разпъване на статив</a:t>
            </a:r>
          </a:p>
          <a:p>
            <a:r>
              <a:rPr lang="bg-BG" dirty="0"/>
              <a:t>Монтиране на камерата</a:t>
            </a:r>
          </a:p>
          <a:p>
            <a:r>
              <a:rPr lang="bg-BG" dirty="0"/>
              <a:t>Включване на режисьорски монитор</a:t>
            </a:r>
          </a:p>
          <a:p>
            <a:r>
              <a:rPr lang="bg-BG" dirty="0"/>
              <a:t>Настройки за запис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F0E868B7-18BF-48A6-9D10-04436CD7A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u="sng" dirty="0"/>
              <a:t>Настройки на камерата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D9E625F3-2FF7-4AF7-82E3-1D3BBA041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1229" y="2656564"/>
            <a:ext cx="5087799" cy="3566160"/>
          </a:xfrm>
        </p:spPr>
        <p:txBody>
          <a:bodyPr/>
          <a:lstStyle/>
          <a:p>
            <a:r>
              <a:rPr lang="bg-BG" dirty="0"/>
              <a:t>Задаване размер на изображението</a:t>
            </a:r>
          </a:p>
          <a:p>
            <a:r>
              <a:rPr lang="bg-BG" dirty="0"/>
              <a:t>Определяне на брой кадри в секунда</a:t>
            </a:r>
          </a:p>
          <a:p>
            <a:r>
              <a:rPr lang="bg-BG" dirty="0"/>
              <a:t>Експозиция /осветеност на кадъра/</a:t>
            </a:r>
          </a:p>
          <a:p>
            <a:r>
              <a:rPr lang="bg-BG" dirty="0"/>
              <a:t>Баланс на бялото</a:t>
            </a:r>
          </a:p>
          <a:p>
            <a:r>
              <a:rPr lang="bg-BG" dirty="0"/>
              <a:t>Скорост на заснемане</a:t>
            </a:r>
          </a:p>
        </p:txBody>
      </p:sp>
    </p:spTree>
    <p:extLst>
      <p:ext uri="{BB962C8B-B14F-4D97-AF65-F5344CB8AC3E}">
        <p14:creationId xmlns:p14="http://schemas.microsoft.com/office/powerpoint/2010/main" val="118569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2584C9A-82A3-4DB3-B4DF-A0CCB320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99" y="257543"/>
            <a:ext cx="9784080" cy="1508760"/>
          </a:xfrm>
        </p:spPr>
        <p:txBody>
          <a:bodyPr/>
          <a:lstStyle/>
          <a:p>
            <a:r>
              <a:rPr lang="bg-BG" dirty="0"/>
              <a:t>експозиция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8A18268-08A1-47A1-94E6-AE7DD75E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9" y="2189233"/>
            <a:ext cx="10591060" cy="42062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Времето, за което камерата фиксира кадъра и определя осветеността на кадъра.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Измерва се в части от секундата – 1/60, 1/20, 1/500. 1/4000.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Кратка експозиция за бързо движещи се обекти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Блендата – компенсира недостига/излишъка на светлина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Стандарти за бленда </a:t>
            </a:r>
            <a:r>
              <a:rPr lang="en-US" dirty="0"/>
              <a:t>F</a:t>
            </a:r>
            <a:r>
              <a:rPr lang="bg-BG" dirty="0"/>
              <a:t>1.2, </a:t>
            </a:r>
            <a:r>
              <a:rPr lang="en-US" dirty="0"/>
              <a:t>F</a:t>
            </a:r>
            <a:r>
              <a:rPr lang="bg-BG" dirty="0"/>
              <a:t>2, </a:t>
            </a:r>
            <a:r>
              <a:rPr lang="en-US" dirty="0"/>
              <a:t>F</a:t>
            </a:r>
            <a:r>
              <a:rPr lang="bg-BG" dirty="0"/>
              <a:t>2.8, </a:t>
            </a:r>
            <a:r>
              <a:rPr lang="en-US" dirty="0"/>
              <a:t>F</a:t>
            </a:r>
            <a:r>
              <a:rPr lang="bg-BG" dirty="0"/>
              <a:t>3.5, </a:t>
            </a:r>
            <a:r>
              <a:rPr lang="en-US" dirty="0"/>
              <a:t>F</a:t>
            </a:r>
            <a:r>
              <a:rPr lang="bg-BG" dirty="0"/>
              <a:t>4, </a:t>
            </a:r>
            <a:r>
              <a:rPr lang="en-US" dirty="0"/>
              <a:t>F</a:t>
            </a:r>
            <a:r>
              <a:rPr lang="bg-BG" dirty="0"/>
              <a:t>5.6, </a:t>
            </a:r>
            <a:r>
              <a:rPr lang="en-US" dirty="0"/>
              <a:t>F</a:t>
            </a:r>
            <a:r>
              <a:rPr lang="bg-BG" dirty="0"/>
              <a:t>8, </a:t>
            </a:r>
            <a:r>
              <a:rPr lang="en-US" dirty="0"/>
              <a:t>F</a:t>
            </a:r>
            <a:r>
              <a:rPr lang="bg-BG" dirty="0"/>
              <a:t>11,</a:t>
            </a:r>
            <a:r>
              <a:rPr lang="en-US" dirty="0"/>
              <a:t> F</a:t>
            </a:r>
            <a:r>
              <a:rPr lang="bg-BG" dirty="0"/>
              <a:t>16, </a:t>
            </a:r>
            <a:r>
              <a:rPr lang="en-US" dirty="0"/>
              <a:t>F</a:t>
            </a:r>
            <a:r>
              <a:rPr lang="bg-BG" dirty="0"/>
              <a:t>22</a:t>
            </a:r>
          </a:p>
          <a:p>
            <a:pPr>
              <a:buFont typeface="Arial" panose="020B0604020202020204" pitchFamily="34" charset="0"/>
              <a:buChar char="•"/>
            </a:pPr>
            <a:endParaRPr lang="bg-BG" dirty="0"/>
          </a:p>
          <a:p>
            <a:pPr>
              <a:buFont typeface="Arial" panose="020B0604020202020204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7703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8D53E2-5279-4AF5-A32F-3615A67D2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32818-1B2C-408D-93F1-667C5008A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39097"/>
            <a:ext cx="3410810" cy="5578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2584C9A-82A3-4DB3-B4DF-A0CCB320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1042219"/>
            <a:ext cx="2713703" cy="4827638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099BDD"/>
                </a:solidFill>
              </a:rPr>
              <a:t>Баланс на бялото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8A18268-08A1-47A1-94E6-AE7DD75E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315" y="639098"/>
            <a:ext cx="6822605" cy="359394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err="1"/>
              <a:t>Светлината</a:t>
            </a:r>
            <a:r>
              <a:rPr lang="ru-RU" sz="2000" dirty="0"/>
              <a:t> </a:t>
            </a:r>
            <a:r>
              <a:rPr lang="ru-RU" sz="2000" dirty="0" err="1"/>
              <a:t>винаги</a:t>
            </a:r>
            <a:r>
              <a:rPr lang="ru-RU" sz="2000" dirty="0"/>
              <a:t> </a:t>
            </a:r>
            <a:r>
              <a:rPr lang="ru-RU" sz="2000" dirty="0" err="1"/>
              <a:t>изглежда</a:t>
            </a:r>
            <a:r>
              <a:rPr lang="ru-RU" sz="2000" dirty="0"/>
              <a:t> </a:t>
            </a:r>
            <a:r>
              <a:rPr lang="ru-RU" sz="2000" dirty="0" err="1"/>
              <a:t>бяла</a:t>
            </a:r>
            <a:r>
              <a:rPr lang="ru-RU" sz="2000" dirty="0"/>
              <a:t> за </a:t>
            </a:r>
            <a:r>
              <a:rPr lang="ru-RU" sz="2000" dirty="0" err="1"/>
              <a:t>невъоръженото</a:t>
            </a:r>
            <a:r>
              <a:rPr lang="ru-RU" sz="2000" dirty="0"/>
              <a:t> око, но в </a:t>
            </a:r>
            <a:r>
              <a:rPr lang="ru-RU" sz="2000" dirty="0" err="1"/>
              <a:t>действителност</a:t>
            </a:r>
            <a:r>
              <a:rPr lang="ru-RU" sz="2000" dirty="0"/>
              <a:t> </a:t>
            </a:r>
            <a:r>
              <a:rPr lang="ru-RU" sz="2000" dirty="0" err="1"/>
              <a:t>тя</a:t>
            </a:r>
            <a:r>
              <a:rPr lang="ru-RU" sz="2000" dirty="0"/>
              <a:t> приема </a:t>
            </a:r>
            <a:r>
              <a:rPr lang="ru-RU" sz="2000" dirty="0" err="1"/>
              <a:t>различни</a:t>
            </a:r>
            <a:r>
              <a:rPr lang="ru-RU" sz="2000" dirty="0"/>
              <a:t> </a:t>
            </a:r>
            <a:r>
              <a:rPr lang="ru-RU" sz="2000" dirty="0" err="1"/>
              <a:t>цветове</a:t>
            </a:r>
            <a:r>
              <a:rPr lang="ru-RU" sz="2000" dirty="0"/>
              <a:t> в </a:t>
            </a:r>
            <a:r>
              <a:rPr lang="ru-RU" sz="2000" dirty="0" err="1"/>
              <a:t>зависимост</a:t>
            </a:r>
            <a:r>
              <a:rPr lang="ru-RU" sz="2000" dirty="0"/>
              <a:t> от </a:t>
            </a:r>
            <a:r>
              <a:rPr lang="ru-RU" sz="2000" dirty="0" err="1"/>
              <a:t>източника</a:t>
            </a:r>
            <a:r>
              <a:rPr lang="ru-RU" sz="2000" dirty="0"/>
              <a:t>. Снимка, </a:t>
            </a:r>
            <a:r>
              <a:rPr lang="ru-RU" sz="2000" dirty="0" err="1"/>
              <a:t>направена</a:t>
            </a:r>
            <a:r>
              <a:rPr lang="ru-RU" sz="2000" dirty="0"/>
              <a:t>  на </a:t>
            </a:r>
            <a:r>
              <a:rPr lang="ru-RU" sz="2000" dirty="0" err="1"/>
              <a:t>закрито</a:t>
            </a:r>
            <a:r>
              <a:rPr lang="ru-RU" sz="2000" dirty="0"/>
              <a:t> при осветление от стандартна </a:t>
            </a:r>
            <a:r>
              <a:rPr lang="ru-RU" sz="2000" dirty="0" err="1"/>
              <a:t>крушка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да </a:t>
            </a:r>
            <a:r>
              <a:rPr lang="ru-RU" sz="2000" dirty="0" err="1"/>
              <a:t>има</a:t>
            </a:r>
            <a:r>
              <a:rPr lang="ru-RU" sz="2000" dirty="0"/>
              <a:t> лек </a:t>
            </a:r>
            <a:r>
              <a:rPr lang="ru-RU" sz="2000" dirty="0" err="1"/>
              <a:t>жълт</a:t>
            </a:r>
            <a:r>
              <a:rPr lang="ru-RU" sz="2000" dirty="0"/>
              <a:t> </a:t>
            </a:r>
            <a:r>
              <a:rPr lang="ru-RU" sz="2000" dirty="0" err="1"/>
              <a:t>оттенък</a:t>
            </a:r>
            <a:r>
              <a:rPr lang="ru-RU" sz="20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/>
              <a:t>Температурата</a:t>
            </a:r>
            <a:r>
              <a:rPr lang="ru-RU" sz="2000" dirty="0"/>
              <a:t> на цвета се </a:t>
            </a:r>
            <a:r>
              <a:rPr lang="ru-RU" sz="2000" dirty="0" err="1"/>
              <a:t>измерва</a:t>
            </a:r>
            <a:r>
              <a:rPr lang="ru-RU" sz="2000" dirty="0"/>
              <a:t>  в </a:t>
            </a:r>
            <a:r>
              <a:rPr lang="ru-RU" sz="2000" dirty="0" err="1"/>
              <a:t>kelvin</a:t>
            </a:r>
            <a:r>
              <a:rPr lang="ru-RU" sz="2000" dirty="0"/>
              <a:t> (K). </a:t>
            </a:r>
            <a:r>
              <a:rPr lang="ru-RU" sz="2000" dirty="0" err="1"/>
              <a:t>Спрямо</a:t>
            </a:r>
            <a:r>
              <a:rPr lang="ru-RU" sz="2000" dirty="0"/>
              <a:t> </a:t>
            </a:r>
            <a:r>
              <a:rPr lang="ru-RU" sz="2000" dirty="0" err="1"/>
              <a:t>светлинният</a:t>
            </a:r>
            <a:r>
              <a:rPr lang="ru-RU" sz="2000" dirty="0"/>
              <a:t> </a:t>
            </a:r>
            <a:r>
              <a:rPr lang="ru-RU" sz="2000" dirty="0" err="1"/>
              <a:t>източник</a:t>
            </a:r>
            <a:r>
              <a:rPr lang="ru-RU" sz="2000" dirty="0"/>
              <a:t> </a:t>
            </a:r>
            <a:r>
              <a:rPr lang="ru-RU" sz="2000" dirty="0" err="1"/>
              <a:t>тя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да е </a:t>
            </a:r>
            <a:r>
              <a:rPr lang="ru-RU" sz="2000" dirty="0" err="1"/>
              <a:t>топла</a:t>
            </a:r>
            <a:r>
              <a:rPr lang="ru-RU" sz="2000" dirty="0"/>
              <a:t> ( с </a:t>
            </a:r>
            <a:r>
              <a:rPr lang="ru-RU" sz="2000" dirty="0" err="1"/>
              <a:t>жълт</a:t>
            </a:r>
            <a:r>
              <a:rPr lang="ru-RU" sz="2000" dirty="0"/>
              <a:t> </a:t>
            </a:r>
            <a:r>
              <a:rPr lang="ru-RU" sz="2000" dirty="0" err="1"/>
              <a:t>отенък</a:t>
            </a:r>
            <a:r>
              <a:rPr lang="ru-RU" sz="2000" dirty="0"/>
              <a:t> ) или студена ( </a:t>
            </a:r>
            <a:r>
              <a:rPr lang="ru-RU" sz="2000" dirty="0" err="1"/>
              <a:t>със</a:t>
            </a:r>
            <a:r>
              <a:rPr lang="ru-RU" sz="2000" dirty="0"/>
              <a:t> </a:t>
            </a:r>
            <a:r>
              <a:rPr lang="ru-RU" sz="2000" dirty="0" err="1"/>
              <a:t>син</a:t>
            </a:r>
            <a:r>
              <a:rPr lang="ru-RU" sz="2000" dirty="0"/>
              <a:t> </a:t>
            </a:r>
            <a:r>
              <a:rPr lang="ru-RU" sz="2000" dirty="0" err="1"/>
              <a:t>отенък</a:t>
            </a:r>
            <a:r>
              <a:rPr lang="ru-RU" sz="2000" dirty="0"/>
              <a:t>). </a:t>
            </a:r>
            <a:r>
              <a:rPr lang="ru-RU" sz="2000" dirty="0" err="1"/>
              <a:t>Мерните</a:t>
            </a:r>
            <a:r>
              <a:rPr lang="ru-RU" sz="2000" dirty="0"/>
              <a:t> </a:t>
            </a:r>
            <a:r>
              <a:rPr lang="ru-RU" sz="2000" dirty="0" err="1"/>
              <a:t>единици</a:t>
            </a:r>
            <a:r>
              <a:rPr lang="ru-RU" sz="2000" dirty="0"/>
              <a:t> </a:t>
            </a:r>
            <a:r>
              <a:rPr lang="ru-RU" sz="2000" dirty="0" err="1"/>
              <a:t>започват</a:t>
            </a:r>
            <a:r>
              <a:rPr lang="ru-RU" sz="2000" dirty="0"/>
              <a:t> от 1000К и </a:t>
            </a:r>
            <a:r>
              <a:rPr lang="ru-RU" sz="2000" dirty="0" err="1"/>
              <a:t>стигат</a:t>
            </a:r>
            <a:r>
              <a:rPr lang="ru-RU" sz="2000" dirty="0"/>
              <a:t> до 10000К .</a:t>
            </a:r>
            <a:r>
              <a:rPr lang="ru-RU" sz="2000" dirty="0" err="1"/>
              <a:t>Колкото</a:t>
            </a:r>
            <a:r>
              <a:rPr lang="ru-RU" sz="2000" dirty="0"/>
              <a:t> е по </a:t>
            </a:r>
            <a:r>
              <a:rPr lang="ru-RU" sz="2000" dirty="0" err="1"/>
              <a:t>ниско</a:t>
            </a:r>
            <a:r>
              <a:rPr lang="ru-RU" sz="2000" dirty="0"/>
              <a:t> </a:t>
            </a:r>
            <a:r>
              <a:rPr lang="ru-RU" sz="2000" dirty="0" err="1"/>
              <a:t>kelvin</a:t>
            </a:r>
            <a:r>
              <a:rPr lang="ru-RU" sz="2000" dirty="0"/>
              <a:t> </a:t>
            </a:r>
            <a:r>
              <a:rPr lang="ru-RU" sz="2000" dirty="0" err="1"/>
              <a:t>числото</a:t>
            </a:r>
            <a:r>
              <a:rPr lang="ru-RU" sz="2000" dirty="0"/>
              <a:t>, толкова е </a:t>
            </a:r>
            <a:r>
              <a:rPr lang="ru-RU" sz="2000" dirty="0" err="1"/>
              <a:t>по-топла</a:t>
            </a:r>
            <a:r>
              <a:rPr lang="ru-RU" sz="2000" dirty="0"/>
              <a:t> </a:t>
            </a:r>
            <a:r>
              <a:rPr lang="ru-RU" sz="2000" dirty="0" err="1"/>
              <a:t>светлината</a:t>
            </a:r>
            <a:r>
              <a:rPr lang="ru-RU" sz="2000" dirty="0"/>
              <a:t> и </a:t>
            </a:r>
            <a:r>
              <a:rPr lang="ru-RU" sz="2000" dirty="0" err="1"/>
              <a:t>обратното</a:t>
            </a:r>
            <a:r>
              <a:rPr lang="ru-RU" sz="2000" dirty="0"/>
              <a:t> , </a:t>
            </a:r>
            <a:r>
              <a:rPr lang="ru-RU" sz="2000" dirty="0" err="1"/>
              <a:t>колкото</a:t>
            </a:r>
            <a:r>
              <a:rPr lang="ru-RU" sz="2000" dirty="0"/>
              <a:t> е </a:t>
            </a:r>
            <a:r>
              <a:rPr lang="ru-RU" sz="2000" dirty="0" err="1"/>
              <a:t>по-високо</a:t>
            </a:r>
            <a:r>
              <a:rPr lang="ru-RU" sz="2000" dirty="0"/>
              <a:t>, толкова е по студена </a:t>
            </a:r>
            <a:r>
              <a:rPr lang="ru-RU" sz="2000" dirty="0" err="1"/>
              <a:t>температурата</a:t>
            </a:r>
            <a:r>
              <a:rPr lang="ru-RU" sz="2000" dirty="0"/>
              <a:t>.</a:t>
            </a:r>
            <a:endParaRPr lang="bg-BG" sz="2000" dirty="0"/>
          </a:p>
          <a:p>
            <a:pPr>
              <a:buFont typeface="Arial" panose="020B0604020202020204" pitchFamily="34" charset="0"/>
              <a:buChar char="•"/>
            </a:pPr>
            <a:endParaRPr lang="bg-BG" sz="20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21FBABF-ABDC-42A9-8849-A183FEFF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92" y="4531943"/>
            <a:ext cx="6247215" cy="16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4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2584C9A-82A3-4DB3-B4DF-A0CCB320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99" y="257543"/>
            <a:ext cx="9784080" cy="1508760"/>
          </a:xfrm>
        </p:spPr>
        <p:txBody>
          <a:bodyPr/>
          <a:lstStyle/>
          <a:p>
            <a:r>
              <a:rPr lang="bg-BG" dirty="0"/>
              <a:t>Баланс на бялото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8A18268-08A1-47A1-94E6-AE7DD75E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9" y="2189233"/>
            <a:ext cx="10591060" cy="420624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dirty="0" err="1"/>
              <a:t>любителския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фотоапарати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предварително</a:t>
            </a:r>
            <a:r>
              <a:rPr lang="ru-RU" dirty="0"/>
              <a:t> </a:t>
            </a:r>
            <a:r>
              <a:rPr lang="ru-RU" dirty="0" err="1"/>
              <a:t>зададени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– </a:t>
            </a:r>
            <a:r>
              <a:rPr lang="ru-RU" dirty="0" err="1"/>
              <a:t>слънце</a:t>
            </a:r>
            <a:r>
              <a:rPr lang="ru-RU" dirty="0"/>
              <a:t>, </a:t>
            </a:r>
            <a:r>
              <a:rPr lang="ru-RU" dirty="0" err="1"/>
              <a:t>облаци</a:t>
            </a:r>
            <a:r>
              <a:rPr lang="ru-RU" dirty="0"/>
              <a:t>, </a:t>
            </a:r>
            <a:r>
              <a:rPr lang="ru-RU" dirty="0" err="1"/>
              <a:t>електрическо</a:t>
            </a:r>
            <a:r>
              <a:rPr lang="ru-RU" dirty="0"/>
              <a:t> осветление за </a:t>
            </a:r>
            <a:r>
              <a:rPr lang="ru-RU" dirty="0" err="1"/>
              <a:t>лампи</a:t>
            </a:r>
            <a:r>
              <a:rPr lang="ru-RU" dirty="0"/>
              <a:t> с </a:t>
            </a:r>
            <a:r>
              <a:rPr lang="ru-RU" dirty="0" err="1"/>
              <a:t>нажежаема</a:t>
            </a:r>
            <a:r>
              <a:rPr lang="ru-RU" dirty="0"/>
              <a:t> </a:t>
            </a:r>
            <a:r>
              <a:rPr lang="ru-RU" dirty="0" err="1"/>
              <a:t>жичка</a:t>
            </a:r>
            <a:r>
              <a:rPr lang="ru-RU" dirty="0"/>
              <a:t>, неоново осветление, </a:t>
            </a:r>
            <a:r>
              <a:rPr lang="ru-RU" dirty="0" err="1"/>
              <a:t>светкавица</a:t>
            </a:r>
            <a:r>
              <a:rPr lang="ru-RU" dirty="0"/>
              <a:t> и автоматичен режим.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 Най-</a:t>
            </a:r>
            <a:r>
              <a:rPr lang="ru-RU" dirty="0" err="1"/>
              <a:t>често</a:t>
            </a:r>
            <a:r>
              <a:rPr lang="ru-RU" dirty="0"/>
              <a:t> в </a:t>
            </a:r>
            <a:r>
              <a:rPr lang="ru-RU" dirty="0" err="1"/>
              <a:t>практиката</a:t>
            </a:r>
            <a:r>
              <a:rPr lang="ru-RU" dirty="0"/>
              <a:t> се </a:t>
            </a:r>
            <a:r>
              <a:rPr lang="ru-RU" dirty="0" err="1"/>
              <a:t>използва</a:t>
            </a:r>
            <a:r>
              <a:rPr lang="ru-RU" dirty="0"/>
              <a:t> </a:t>
            </a:r>
            <a:r>
              <a:rPr lang="ru-RU" dirty="0" err="1"/>
              <a:t>автоматичният</a:t>
            </a:r>
            <a:r>
              <a:rPr lang="ru-RU" dirty="0"/>
              <a:t> режим,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върши</a:t>
            </a:r>
            <a:r>
              <a:rPr lang="ru-RU" dirty="0"/>
              <a:t> работа в 90% от </a:t>
            </a:r>
            <a:r>
              <a:rPr lang="ru-RU" dirty="0" err="1"/>
              <a:t>случаите</a:t>
            </a:r>
            <a:r>
              <a:rPr lang="ru-RU" dirty="0"/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/>
              <a:t>По-скъпите</a:t>
            </a:r>
            <a:r>
              <a:rPr lang="ru-RU" dirty="0"/>
              <a:t> модели </a:t>
            </a:r>
            <a:r>
              <a:rPr lang="ru-RU" dirty="0" err="1"/>
              <a:t>фотоапарати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ръчни</a:t>
            </a:r>
            <a:r>
              <a:rPr lang="ru-RU" dirty="0"/>
              <a:t> настройки,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разполагат</a:t>
            </a:r>
            <a:r>
              <a:rPr lang="ru-RU" dirty="0"/>
              <a:t> с </a:t>
            </a:r>
            <a:r>
              <a:rPr lang="ru-RU" dirty="0" err="1"/>
              <a:t>изцяло</a:t>
            </a:r>
            <a:r>
              <a:rPr lang="ru-RU" dirty="0"/>
              <a:t> </a:t>
            </a:r>
            <a:r>
              <a:rPr lang="ru-RU" dirty="0" err="1"/>
              <a:t>ръчна</a:t>
            </a:r>
            <a:r>
              <a:rPr lang="ru-RU" dirty="0"/>
              <a:t> настройка на баланса на </a:t>
            </a:r>
            <a:r>
              <a:rPr lang="ru-RU" dirty="0" err="1"/>
              <a:t>бялото</a:t>
            </a:r>
            <a:r>
              <a:rPr lang="ru-RU" dirty="0"/>
              <a:t> , при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цветната</a:t>
            </a:r>
            <a:r>
              <a:rPr lang="ru-RU" dirty="0"/>
              <a:t> температура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задава</a:t>
            </a:r>
            <a:r>
              <a:rPr lang="ru-RU" dirty="0"/>
              <a:t> в диапазона от 2500 до 9000К.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/>
              <a:t>Дневната</a:t>
            </a:r>
            <a:r>
              <a:rPr lang="ru-RU" dirty="0"/>
              <a:t> </a:t>
            </a:r>
            <a:r>
              <a:rPr lang="ru-RU" dirty="0" err="1"/>
              <a:t>слънчева</a:t>
            </a:r>
            <a:r>
              <a:rPr lang="ru-RU" dirty="0"/>
              <a:t> светлина </a:t>
            </a:r>
            <a:r>
              <a:rPr lang="ru-RU" dirty="0" err="1"/>
              <a:t>съответства</a:t>
            </a:r>
            <a:r>
              <a:rPr lang="ru-RU" dirty="0"/>
              <a:t> на около 5500К, </a:t>
            </a:r>
            <a:r>
              <a:rPr lang="ru-RU" dirty="0" err="1"/>
              <a:t>осветлението</a:t>
            </a:r>
            <a:r>
              <a:rPr lang="ru-RU" dirty="0"/>
              <a:t> на </a:t>
            </a:r>
            <a:r>
              <a:rPr lang="ru-RU" dirty="0" err="1"/>
              <a:t>лампи</a:t>
            </a:r>
            <a:r>
              <a:rPr lang="ru-RU" dirty="0"/>
              <a:t> с </a:t>
            </a:r>
            <a:r>
              <a:rPr lang="ru-RU" dirty="0" err="1"/>
              <a:t>нажежаема</a:t>
            </a:r>
            <a:r>
              <a:rPr lang="ru-RU" dirty="0"/>
              <a:t> </a:t>
            </a:r>
            <a:r>
              <a:rPr lang="ru-RU" dirty="0" err="1"/>
              <a:t>жичка</a:t>
            </a:r>
            <a:r>
              <a:rPr lang="ru-RU" dirty="0"/>
              <a:t> на 3000К, а </a:t>
            </a:r>
            <a:r>
              <a:rPr lang="ru-RU" dirty="0" err="1"/>
              <a:t>дълбока</a:t>
            </a:r>
            <a:r>
              <a:rPr lang="ru-RU" dirty="0"/>
              <a:t> </a:t>
            </a:r>
            <a:r>
              <a:rPr lang="ru-RU" dirty="0" err="1"/>
              <a:t>сянка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деня</a:t>
            </a:r>
            <a:r>
              <a:rPr lang="ru-RU" dirty="0"/>
              <a:t> на около 7000К.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https://photo-ebook.com/index.php/whitebalance/</a:t>
            </a:r>
            <a:r>
              <a:rPr lang="bg-BG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5239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 ленти">
  <a:themeElements>
    <a:clrScheme name="На ленти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На лент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На лен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TM03090430[[fn=На ленти]]</Template>
  <TotalTime>114</TotalTime>
  <Words>1091</Words>
  <Application>Microsoft Office PowerPoint</Application>
  <PresentationFormat>Широк екран</PresentationFormat>
  <Paragraphs>108</Paragraphs>
  <Slides>22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6" baseType="lpstr">
      <vt:lpstr>Arial</vt:lpstr>
      <vt:lpstr>Corbel</vt:lpstr>
      <vt:lpstr>Wingdings</vt:lpstr>
      <vt:lpstr>На ленти</vt:lpstr>
      <vt:lpstr>Цифров видеозапис. Цифровизиране на аудио-визуална информация</vt:lpstr>
      <vt:lpstr>Техника за видео заснемане </vt:lpstr>
      <vt:lpstr>Техника за любители – смартфони, нискобюджетни камери  </vt:lpstr>
      <vt:lpstr>Техника за професионалисти </vt:lpstr>
      <vt:lpstr>Подготовка на снимачната техника</vt:lpstr>
      <vt:lpstr>Презентация на PowerPoint</vt:lpstr>
      <vt:lpstr>експозиция</vt:lpstr>
      <vt:lpstr>Баланс на бялото</vt:lpstr>
      <vt:lpstr>Баланс на бялото</vt:lpstr>
      <vt:lpstr>осветление</vt:lpstr>
      <vt:lpstr>Презентация на PowerPoint</vt:lpstr>
      <vt:lpstr>Стабилизация на изображението</vt:lpstr>
      <vt:lpstr>Презентация на PowerPoint</vt:lpstr>
      <vt:lpstr>Основни операторски планове на заснемане</vt:lpstr>
      <vt:lpstr>Влизане/излизане на актьор в кадър</vt:lpstr>
      <vt:lpstr>Положение на камерата</vt:lpstr>
      <vt:lpstr>Движение на камерата</vt:lpstr>
      <vt:lpstr>Презентация на PowerPoint</vt:lpstr>
      <vt:lpstr>Презентация на PowerPoint</vt:lpstr>
      <vt:lpstr>Презентация на PowerPoint</vt:lpstr>
      <vt:lpstr>Източници:</vt:lpstr>
      <vt:lpstr>Проект!!!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 видеозапис. Цифровизиране на аудио-визуална информация</dc:title>
  <dc:creator>Татяна Гергова</dc:creator>
  <cp:lastModifiedBy>Татяна Гергова</cp:lastModifiedBy>
  <cp:revision>14</cp:revision>
  <dcterms:created xsi:type="dcterms:W3CDTF">2021-02-15T18:34:22Z</dcterms:created>
  <dcterms:modified xsi:type="dcterms:W3CDTF">2021-02-16T11:03:33Z</dcterms:modified>
</cp:coreProperties>
</file>